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4"/>
  </p:notes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1" r:id="rId12"/>
    <p:sldId id="272" r:id="rId13"/>
    <p:sldId id="273" r:id="rId14"/>
    <p:sldId id="274" r:id="rId15"/>
    <p:sldId id="275" r:id="rId16"/>
    <p:sldId id="276" r:id="rId17"/>
    <p:sldId id="279" r:id="rId18"/>
    <p:sldId id="277" r:id="rId19"/>
    <p:sldId id="280" r:id="rId20"/>
    <p:sldId id="281" r:id="rId21"/>
    <p:sldId id="282" r:id="rId22"/>
    <p:sldId id="283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Barlow Medium" panose="00000600000000000000" pitchFamily="2" charset="0"/>
      <p:regular r:id="rId26"/>
      <p:bold r:id="rId27"/>
      <p:italic r:id="rId28"/>
      <p:boldItalic r:id="rId29"/>
    </p:embeddedFont>
    <p:embeddedFont>
      <p:font typeface="Bebas Neue" panose="020B0606020202050201" pitchFamily="34" charset="0"/>
      <p:regular r:id="rId30"/>
    </p:embeddedFont>
    <p:embeddedFont>
      <p:font typeface="Candara" panose="020E0502030303020204" pitchFamily="34" charset="0"/>
      <p:regular r:id="rId31"/>
      <p:bold r:id="rId32"/>
      <p:italic r:id="rId33"/>
      <p:boldItalic r:id="rId34"/>
    </p:embeddedFont>
    <p:embeddedFont>
      <p:font typeface="Figtree" panose="020B0604020202020204" charset="0"/>
      <p:regular r:id="rId35"/>
      <p:bold r:id="rId36"/>
      <p:italic r:id="rId37"/>
      <p:boldItalic r:id="rId38"/>
    </p:embeddedFont>
    <p:embeddedFont>
      <p:font typeface="Franklin Gothic Medium" panose="020B0603020102020204" pitchFamily="34" charset="0"/>
      <p:regular r:id="rId39"/>
      <p: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D8D4"/>
    <a:srgbClr val="87E45E"/>
    <a:srgbClr val="79DB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16767D9-EF6C-4094-97B0-510FC25CDE05}">
  <a:tblStyle styleId="{716767D9-EF6C-4094-97B0-510FC25CD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D02CA2-8A4F-46E9-839B-B7E8123D6F9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Светлый стиль 3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2217e797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2217e797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52217e797c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52217e797c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1074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71752" y="801225"/>
            <a:ext cx="5998200" cy="123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 b="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571752" y="2109647"/>
            <a:ext cx="5998200" cy="38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>
            <a:spLocks noGrp="1"/>
          </p:cNvSpPr>
          <p:nvPr>
            <p:ph type="pic" idx="2"/>
          </p:nvPr>
        </p:nvSpPr>
        <p:spPr>
          <a:xfrm>
            <a:off x="6445125" y="3016988"/>
            <a:ext cx="1739400" cy="173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3702300" y="3016988"/>
            <a:ext cx="1739400" cy="173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3" name="Google Shape;13;p2"/>
          <p:cNvSpPr>
            <a:spLocks noGrp="1"/>
          </p:cNvSpPr>
          <p:nvPr>
            <p:ph type="pic" idx="4"/>
          </p:nvPr>
        </p:nvSpPr>
        <p:spPr>
          <a:xfrm>
            <a:off x="959475" y="3016988"/>
            <a:ext cx="1739400" cy="17394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4" name="Google Shape;14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240669" y="4566350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93623" y="1290700"/>
            <a:ext cx="233701" cy="23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>
            <a:off x="8599888" y="1391675"/>
            <a:ext cx="380100" cy="3801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033050" y="1587275"/>
            <a:ext cx="4397700" cy="137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4033050" y="2885150"/>
            <a:ext cx="4397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2"/>
          </p:nvPr>
        </p:nvSpPr>
        <p:spPr>
          <a:xfrm>
            <a:off x="957500" y="2738075"/>
            <a:ext cx="2029500" cy="202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5" name="Google Shape;65;p9"/>
          <p:cNvSpPr>
            <a:spLocks noGrp="1"/>
          </p:cNvSpPr>
          <p:nvPr>
            <p:ph type="pic" idx="3"/>
          </p:nvPr>
        </p:nvSpPr>
        <p:spPr>
          <a:xfrm>
            <a:off x="957500" y="375925"/>
            <a:ext cx="2029500" cy="2029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66" name="Google Shape;66;p9"/>
          <p:cNvSpPr/>
          <p:nvPr/>
        </p:nvSpPr>
        <p:spPr>
          <a:xfrm>
            <a:off x="216725" y="391050"/>
            <a:ext cx="297000" cy="2970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1"/>
          </p:nvPr>
        </p:nvSpPr>
        <p:spPr>
          <a:xfrm>
            <a:off x="2255672" y="2193175"/>
            <a:ext cx="218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2"/>
          </p:nvPr>
        </p:nvSpPr>
        <p:spPr>
          <a:xfrm>
            <a:off x="5662522" y="2193175"/>
            <a:ext cx="218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3"/>
          </p:nvPr>
        </p:nvSpPr>
        <p:spPr>
          <a:xfrm>
            <a:off x="2255672" y="4043000"/>
            <a:ext cx="218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4"/>
          </p:nvPr>
        </p:nvSpPr>
        <p:spPr>
          <a:xfrm>
            <a:off x="5662522" y="4043000"/>
            <a:ext cx="21891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5" hasCustomPrompt="1"/>
          </p:nvPr>
        </p:nvSpPr>
        <p:spPr>
          <a:xfrm>
            <a:off x="1292372" y="1615428"/>
            <a:ext cx="734700" cy="75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6" hasCustomPrompt="1"/>
          </p:nvPr>
        </p:nvSpPr>
        <p:spPr>
          <a:xfrm>
            <a:off x="1292372" y="3465248"/>
            <a:ext cx="734700" cy="75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7" hasCustomPrompt="1"/>
          </p:nvPr>
        </p:nvSpPr>
        <p:spPr>
          <a:xfrm>
            <a:off x="4699222" y="1615428"/>
            <a:ext cx="734700" cy="759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8" hasCustomPrompt="1"/>
          </p:nvPr>
        </p:nvSpPr>
        <p:spPr>
          <a:xfrm>
            <a:off x="4699222" y="3464448"/>
            <a:ext cx="734700" cy="7596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2255672" y="1488550"/>
            <a:ext cx="21891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5662528" y="1488550"/>
            <a:ext cx="21891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2255672" y="3338300"/>
            <a:ext cx="21891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5662528" y="3338300"/>
            <a:ext cx="2189100" cy="7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95" name="Google Shape;9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308994" y="4603993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605072" y="1906847"/>
            <a:ext cx="210000" cy="2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8188750" y="-955250"/>
            <a:ext cx="1910499" cy="19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439200" cy="1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5"/>
          <p:cNvSpPr txBox="1">
            <a:spLocks noGrp="1"/>
          </p:cNvSpPr>
          <p:nvPr>
            <p:ph type="subTitle" idx="1"/>
          </p:nvPr>
        </p:nvSpPr>
        <p:spPr>
          <a:xfrm>
            <a:off x="1817800" y="3668600"/>
            <a:ext cx="3753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5"/>
          <p:cNvSpPr txBox="1">
            <a:spLocks noGrp="1"/>
          </p:cNvSpPr>
          <p:nvPr>
            <p:ph type="subTitle" idx="2"/>
          </p:nvPr>
        </p:nvSpPr>
        <p:spPr>
          <a:xfrm>
            <a:off x="1817800" y="2234024"/>
            <a:ext cx="3753900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ubTitle" idx="3"/>
          </p:nvPr>
        </p:nvSpPr>
        <p:spPr>
          <a:xfrm>
            <a:off x="1817800" y="1828800"/>
            <a:ext cx="37539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3" name="Google Shape;183;p25"/>
          <p:cNvSpPr txBox="1">
            <a:spLocks noGrp="1"/>
          </p:cNvSpPr>
          <p:nvPr>
            <p:ph type="subTitle" idx="4"/>
          </p:nvPr>
        </p:nvSpPr>
        <p:spPr>
          <a:xfrm>
            <a:off x="1817800" y="3263476"/>
            <a:ext cx="3753900" cy="4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4" name="Google Shape;184;p25"/>
          <p:cNvSpPr>
            <a:spLocks noGrp="1"/>
          </p:cNvSpPr>
          <p:nvPr>
            <p:ph type="pic" idx="5"/>
          </p:nvPr>
        </p:nvSpPr>
        <p:spPr>
          <a:xfrm flipH="1">
            <a:off x="6536425" y="1607325"/>
            <a:ext cx="3788700" cy="37887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185" name="Google Shape;18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8061801" y="180451"/>
            <a:ext cx="277101" cy="27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143703" y="269628"/>
            <a:ext cx="539750" cy="5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5"/>
          <p:cNvSpPr/>
          <p:nvPr/>
        </p:nvSpPr>
        <p:spPr>
          <a:xfrm flipH="1">
            <a:off x="8540075" y="675500"/>
            <a:ext cx="279900" cy="2799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5"/>
          <p:cNvSpPr/>
          <p:nvPr/>
        </p:nvSpPr>
        <p:spPr>
          <a:xfrm flipH="1">
            <a:off x="440100" y="4604000"/>
            <a:ext cx="279900" cy="2799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354576" y="-441749"/>
            <a:ext cx="1057449" cy="105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326599" y="140349"/>
            <a:ext cx="498600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213575" y="4150700"/>
            <a:ext cx="245799" cy="245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/>
          <p:nvPr/>
        </p:nvSpPr>
        <p:spPr>
          <a:xfrm flipH="1">
            <a:off x="602925" y="4740000"/>
            <a:ext cx="279900" cy="2799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8761325" y="4336575"/>
            <a:ext cx="216052" cy="216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Medium"/>
              <a:buNone/>
              <a:defRPr sz="35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Char char="✦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●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○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Char char="■"/>
              <a:defRPr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8" r:id="rId3"/>
    <p:sldLayoutId id="2147483659" r:id="rId4"/>
    <p:sldLayoutId id="2147483671" r:id="rId5"/>
    <p:sldLayoutId id="214748368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vangardsk.ru/" TargetMode="External"/><Relationship Id="rId2" Type="http://schemas.openxmlformats.org/officeDocument/2006/relationships/hyperlink" Target="https://promo.fitnessbalance.ru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class-krsk.ru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rt-sokol.ru/" TargetMode="External"/><Relationship Id="rId2" Type="http://schemas.openxmlformats.org/officeDocument/2006/relationships/hyperlink" Target="https://sc-siberia.ru/?utm_source=yandex&amp;utm_medium=cpc&amp;utm_campaign=search%7C100776895&amp;utm_content=phrase_id%7C48415191871%7Cgid%7C5332978437%7Caid%7C15370427866&amp;utm_term=---autotargeting&amp;added=no&amp;block=premium&amp;pos=1&amp;device=desktop&amp;yclid=1841287332781883391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avangardsk.ru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876038" y="3184159"/>
            <a:ext cx="1017099" cy="10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23313" y="2167060"/>
            <a:ext cx="1017099" cy="101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9991" y="133003"/>
            <a:ext cx="568701" cy="56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9"/>
          <p:cNvSpPr/>
          <p:nvPr/>
        </p:nvSpPr>
        <p:spPr>
          <a:xfrm>
            <a:off x="630938" y="198051"/>
            <a:ext cx="490200" cy="4902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F484959-A546-6EE5-3948-83A04CACFC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64726"/>
          <a:stretch/>
        </p:blipFill>
        <p:spPr>
          <a:xfrm>
            <a:off x="2981033" y="1271127"/>
            <a:ext cx="630200" cy="57170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88B80B6-F026-107F-145F-2095208A69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18" y="2202381"/>
            <a:ext cx="1754790" cy="1754790"/>
          </a:xfrm>
          <a:prstGeom prst="ellipse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65E84D9-8A1C-1FAE-8469-CFB36F0F6B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767" r="16507" b="-178"/>
          <a:stretch/>
        </p:blipFill>
        <p:spPr>
          <a:xfrm>
            <a:off x="3694605" y="2202382"/>
            <a:ext cx="1754789" cy="1754789"/>
          </a:xfrm>
          <a:prstGeom prst="ellipse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678E36B-8846-E4BB-8157-BDFCEDF5A2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159" r="9962"/>
          <a:stretch/>
        </p:blipFill>
        <p:spPr>
          <a:xfrm>
            <a:off x="6390991" y="2045311"/>
            <a:ext cx="1754789" cy="1754789"/>
          </a:xfrm>
          <a:prstGeom prst="ellipse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08EF85-0C48-D849-1035-35819D4A63B3}"/>
              </a:ext>
            </a:extLst>
          </p:cNvPr>
          <p:cNvSpPr txBox="1"/>
          <p:nvPr/>
        </p:nvSpPr>
        <p:spPr>
          <a:xfrm>
            <a:off x="3611233" y="1295332"/>
            <a:ext cx="245739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b="1" spc="300" dirty="0">
                <a:solidFill>
                  <a:schemeClr val="tx1"/>
                </a:solidFill>
                <a:latin typeface="Candara" panose="020E0502030303020204" pitchFamily="34" charset="0"/>
              </a:rPr>
              <a:t>ТЕННИС   ХОЛЛ</a:t>
            </a:r>
          </a:p>
          <a:p>
            <a:r>
              <a:rPr lang="ru-RU" sz="800" b="1" dirty="0">
                <a:solidFill>
                  <a:schemeClr val="tx1"/>
                </a:solidFill>
                <a:latin typeface="Candara" panose="020E0502030303020204" pitchFamily="34" charset="0"/>
              </a:rPr>
              <a:t>УНИВЕРСАЛЬНЫЙ СПОРТИВНЫЙ КОМПЛЕКС</a:t>
            </a:r>
          </a:p>
        </p:txBody>
      </p:sp>
      <p:sp>
        <p:nvSpPr>
          <p:cNvPr id="19" name="Подзаголовок 18">
            <a:extLst>
              <a:ext uri="{FF2B5EF4-FFF2-40B4-BE49-F238E27FC236}">
                <a16:creationId xmlns:a16="http://schemas.microsoft.com/office/drawing/2014/main" id="{CBEF26A9-A7EC-F984-F182-17FE1A6758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6034" y="148174"/>
            <a:ext cx="7438024" cy="1425436"/>
          </a:xfrm>
        </p:spPr>
        <p:txBody>
          <a:bodyPr/>
          <a:lstStyle/>
          <a:p>
            <a:r>
              <a:rPr lang="ru-RU" sz="2800" dirty="0">
                <a:solidFill>
                  <a:schemeClr val="bg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Разработка интегрированной коммуникационной программы</a:t>
            </a:r>
            <a:endParaRPr lang="ru-RU" sz="2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D16C26-CA45-4CAD-5C60-AC4EB62B6F5D}"/>
              </a:ext>
            </a:extLst>
          </p:cNvPr>
          <p:cNvSpPr txBox="1"/>
          <p:nvPr/>
        </p:nvSpPr>
        <p:spPr>
          <a:xfrm>
            <a:off x="1286747" y="4752500"/>
            <a:ext cx="1565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 err="1">
                <a:solidFill>
                  <a:schemeClr val="bg2"/>
                </a:solidFill>
                <a:latin typeface="Franklin Gothic Medium" panose="020B0603020102020204" pitchFamily="34" charset="0"/>
              </a:rPr>
              <a:t>Маркатюк</a:t>
            </a:r>
            <a:r>
              <a:rPr lang="ru-RU" sz="1200" dirty="0">
                <a:solidFill>
                  <a:schemeClr val="bg2"/>
                </a:solidFill>
                <a:latin typeface="Franklin Gothic Medium" panose="020B0603020102020204" pitchFamily="34" charset="0"/>
              </a:rPr>
              <a:t> Мария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972784-13A4-81A9-3E56-12C107376E47}"/>
              </a:ext>
            </a:extLst>
          </p:cNvPr>
          <p:cNvSpPr txBox="1"/>
          <p:nvPr/>
        </p:nvSpPr>
        <p:spPr>
          <a:xfrm>
            <a:off x="2989773" y="4752500"/>
            <a:ext cx="15652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Некрасова Мария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AC2ED1-93F6-AC82-7340-7D9A34C8B448}"/>
              </a:ext>
            </a:extLst>
          </p:cNvPr>
          <p:cNvSpPr txBox="1"/>
          <p:nvPr/>
        </p:nvSpPr>
        <p:spPr>
          <a:xfrm>
            <a:off x="4692800" y="4752500"/>
            <a:ext cx="1841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Прокопович Варвара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936899-DFAD-6871-D092-890CFC617937}"/>
              </a:ext>
            </a:extLst>
          </p:cNvPr>
          <p:cNvSpPr txBox="1"/>
          <p:nvPr/>
        </p:nvSpPr>
        <p:spPr>
          <a:xfrm>
            <a:off x="6647812" y="4752499"/>
            <a:ext cx="1532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>
                <a:solidFill>
                  <a:schemeClr val="bg2"/>
                </a:solidFill>
                <a:latin typeface="Franklin Gothic Medium" panose="020B0603020102020204" pitchFamily="34" charset="0"/>
              </a:rPr>
              <a:t>Харитонова Дина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2B1B69-D23B-039C-3013-8B87E5890A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250" t="46536" r="31417" b="46074"/>
          <a:stretch/>
        </p:blipFill>
        <p:spPr>
          <a:xfrm>
            <a:off x="8179991" y="4510898"/>
            <a:ext cx="579120" cy="518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F2E67-FA0E-8799-CF0A-4A76451F79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sz="4800" dirty="0"/>
              <a:t>Анализ конкурентов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5395387-05F0-213A-F8B4-9683BA4AB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1752" y="2033325"/>
            <a:ext cx="5998200" cy="738904"/>
          </a:xfrm>
        </p:spPr>
        <p:txBody>
          <a:bodyPr/>
          <a:lstStyle/>
          <a:p>
            <a:r>
              <a:rPr lang="ru-RU" sz="2000" dirty="0"/>
              <a:t>с упором на детский бассейн</a:t>
            </a:r>
            <a:endParaRPr lang="en-US" sz="2000" dirty="0"/>
          </a:p>
          <a:p>
            <a:r>
              <a:rPr lang="ru-RU" sz="2000" dirty="0"/>
              <a:t>и тренажерный зал</a:t>
            </a:r>
          </a:p>
        </p:txBody>
      </p:sp>
    </p:spTree>
    <p:extLst>
      <p:ext uri="{BB962C8B-B14F-4D97-AF65-F5344CB8AC3E}">
        <p14:creationId xmlns:p14="http://schemas.microsoft.com/office/powerpoint/2010/main" val="168714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CBC91C3-E609-3DA3-E1A9-D9E836828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4181233"/>
              </p:ext>
            </p:extLst>
          </p:nvPr>
        </p:nvGraphicFramePr>
        <p:xfrm>
          <a:off x="1208312" y="826387"/>
          <a:ext cx="6727371" cy="402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75229">
                  <a:extLst>
                    <a:ext uri="{9D8B030D-6E8A-4147-A177-3AD203B41FA5}">
                      <a16:colId xmlns:a16="http://schemas.microsoft.com/office/drawing/2014/main" val="1308471174"/>
                    </a:ext>
                  </a:extLst>
                </a:gridCol>
                <a:gridCol w="2231572">
                  <a:extLst>
                    <a:ext uri="{9D8B030D-6E8A-4147-A177-3AD203B41FA5}">
                      <a16:colId xmlns:a16="http://schemas.microsoft.com/office/drawing/2014/main" val="2563116891"/>
                    </a:ext>
                  </a:extLst>
                </a:gridCol>
                <a:gridCol w="3120570">
                  <a:extLst>
                    <a:ext uri="{9D8B030D-6E8A-4147-A177-3AD203B41FA5}">
                      <a16:colId xmlns:a16="http://schemas.microsoft.com/office/drawing/2014/main" val="411439369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Ссылка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Преимущества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Недостатки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8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Figtree" panose="020B0604020202020204" charset="0"/>
                          <a:hlinkClick r:id="rId2"/>
                        </a:rPr>
                        <a:t>Balance</a:t>
                      </a:r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ограниченное количество клиентов</a:t>
                      </a:r>
                    </a:p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спа зона</a:t>
                      </a:r>
                    </a:p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кабинет врача</a:t>
                      </a:r>
                    </a:p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экскурсии перед началом тренировок</a:t>
                      </a:r>
                    </a:p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есть мобильное приложение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чтобы узнать цены на услуги, необходимо пройти анкетирование и оставить контактные данные, нет открытой информации на сайте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248182"/>
                  </a:ext>
                </a:extLst>
              </a:tr>
              <a:tr h="242590"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/>
                        </a:rPr>
                        <a:t>Авангард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rtl="0" fontAlgn="base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групповые тренировки</a:t>
                      </a:r>
                    </a:p>
                    <a:p>
                      <a:pPr marL="285750" indent="-285750" rtl="0" fontAlgn="base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подписки на различное количество посещений/месяц/год</a:t>
                      </a:r>
                    </a:p>
                    <a:p>
                      <a:pPr marL="285750" indent="-285750" rtl="0" fontAlgn="base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норм цены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недостатков нет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57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Figtree" panose="020B0604020202020204" charset="0"/>
                          <a:ea typeface="+mn-ea"/>
                          <a:cs typeface="+mn-cs"/>
                          <a:sym typeface="Arial"/>
                          <a:hlinkClick r:id="rId4"/>
                        </a:rPr>
                        <a:t>World</a:t>
                      </a:r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/>
                        </a:rPr>
                        <a:t> </a:t>
                      </a:r>
                      <a:r>
                        <a:rPr lang="en-US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Figtree" panose="020B0604020202020204" charset="0"/>
                          <a:ea typeface="+mn-ea"/>
                          <a:cs typeface="+mn-cs"/>
                          <a:sym typeface="Arial"/>
                          <a:hlinkClick r:id="rId4"/>
                        </a:rPr>
                        <a:t>Class</a:t>
                      </a:r>
                      <a:endParaRPr lang="ru-RU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спецпредложения</a:t>
                      </a:r>
                    </a:p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громкое имя</a:t>
                      </a:r>
                    </a:p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взрослые и детские секции</a:t>
                      </a:r>
                    </a:p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качественное оборудование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высокий ценник</a:t>
                      </a:r>
                    </a:p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/>
                        <a:t>плохо ведутся соцсети</a:t>
                      </a:r>
                    </a:p>
                    <a:p>
                      <a:pPr marL="171450" indent="-171450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214489"/>
                  </a:ext>
                </a:extLst>
              </a:tr>
            </a:tbl>
          </a:graphicData>
        </a:graphic>
      </p:graphicFrame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C26DFE89-A315-6607-0F33-D1701A1C9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312" y="152088"/>
            <a:ext cx="2436857" cy="572700"/>
          </a:xfrm>
        </p:spPr>
        <p:txBody>
          <a:bodyPr/>
          <a:lstStyle/>
          <a:p>
            <a:r>
              <a:rPr lang="ru-RU" sz="2000" dirty="0">
                <a:solidFill>
                  <a:srgbClr val="55D8D4"/>
                </a:solidFill>
              </a:rPr>
              <a:t>Тренажерные залы</a:t>
            </a:r>
          </a:p>
        </p:txBody>
      </p:sp>
    </p:spTree>
    <p:extLst>
      <p:ext uri="{BB962C8B-B14F-4D97-AF65-F5344CB8AC3E}">
        <p14:creationId xmlns:p14="http://schemas.microsoft.com/office/powerpoint/2010/main" val="175164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5CBC91C3-E609-3DA3-E1A9-D9E836828E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830274"/>
              </p:ext>
            </p:extLst>
          </p:nvPr>
        </p:nvGraphicFramePr>
        <p:xfrm>
          <a:off x="1328057" y="1307536"/>
          <a:ext cx="6785429" cy="31699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335314">
                  <a:extLst>
                    <a:ext uri="{9D8B030D-6E8A-4147-A177-3AD203B41FA5}">
                      <a16:colId xmlns:a16="http://schemas.microsoft.com/office/drawing/2014/main" val="1308471174"/>
                    </a:ext>
                  </a:extLst>
                </a:gridCol>
                <a:gridCol w="2322286">
                  <a:extLst>
                    <a:ext uri="{9D8B030D-6E8A-4147-A177-3AD203B41FA5}">
                      <a16:colId xmlns:a16="http://schemas.microsoft.com/office/drawing/2014/main" val="2563116891"/>
                    </a:ext>
                  </a:extLst>
                </a:gridCol>
                <a:gridCol w="3127829">
                  <a:extLst>
                    <a:ext uri="{9D8B030D-6E8A-4147-A177-3AD203B41FA5}">
                      <a16:colId xmlns:a16="http://schemas.microsoft.com/office/drawing/2014/main" val="4114393697"/>
                    </a:ext>
                  </a:extLst>
                </a:gridCol>
              </a:tblGrid>
              <a:tr h="27305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Ссылка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Преимущества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/>
                        <a:t>Недостатки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3883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2"/>
                        </a:rPr>
                        <a:t>Сибирь</a:t>
                      </a:r>
                      <a:endParaRPr lang="ru-RU" sz="14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Много адресов, тренеры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 Нет четкого коммуникационного посыла, нет описания особых преимуществ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94248182"/>
                  </a:ext>
                </a:extLst>
              </a:tr>
              <a:tr h="24259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hlinkClick r:id="rId3"/>
                        </a:rPr>
                        <a:t>Сокол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Хорошо оформленные соцсети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Система скидок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Удобный сайт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Свежий ремонт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Широкий ассортимент программ в бассейне и саун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Устраивают конкурсы -&gt; хорошая активность в ВК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171450" indent="-171450" fontAlgn="t"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  <a:t>Недостатков нет</a:t>
                      </a:r>
                      <a:br>
                        <a:rPr lang="ru-RU" sz="1100" dirty="0">
                          <a:solidFill>
                            <a:schemeClr val="tx1"/>
                          </a:solidFill>
                          <a:effectLst/>
                        </a:rPr>
                      </a:br>
                      <a:endParaRPr lang="ru-RU" sz="11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4765721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hlinkClick r:id="rId4"/>
                        </a:rPr>
                        <a:t>Авангард</a:t>
                      </a:r>
                      <a:endParaRPr lang="ru-RU" sz="1400" b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Два бассейна: большой и малый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Детская комната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Обучение плаванию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Упор на безопасность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Хорошо ведут соцсети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Маленькая активность в соцсетях (нет упора на продвижение)</a:t>
                      </a:r>
                    </a:p>
                    <a:p>
                      <a:pPr rtl="0" fontAlgn="base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5D8D4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Нет акцента на детский бассейн, хотя он есть и популярен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267214489"/>
                  </a:ext>
                </a:extLst>
              </a:tr>
            </a:tbl>
          </a:graphicData>
        </a:graphic>
      </p:graphicFrame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09D00C22-548F-AC98-2859-2FDBD7953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057" y="575653"/>
            <a:ext cx="6439200" cy="1167300"/>
          </a:xfrm>
        </p:spPr>
        <p:txBody>
          <a:bodyPr/>
          <a:lstStyle/>
          <a:p>
            <a:r>
              <a:rPr lang="ru-RU" sz="2000" dirty="0">
                <a:solidFill>
                  <a:srgbClr val="55D8D4"/>
                </a:solidFill>
              </a:rPr>
              <a:t>Детские бассейны</a:t>
            </a:r>
            <a:br>
              <a:rPr lang="ru-RU" sz="2000" dirty="0">
                <a:solidFill>
                  <a:srgbClr val="55D8D4"/>
                </a:solidFill>
              </a:rPr>
            </a:br>
            <a:endParaRPr lang="ru-RU" sz="2000" dirty="0">
              <a:solidFill>
                <a:srgbClr val="55D8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87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3790D-8182-97FC-3DAF-18810DD88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728053"/>
            <a:ext cx="6439200" cy="1167300"/>
          </a:xfrm>
        </p:spPr>
        <p:txBody>
          <a:bodyPr/>
          <a:lstStyle/>
          <a:p>
            <a:r>
              <a:rPr lang="ru-RU" dirty="0"/>
              <a:t>Уникальное торговое предложение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72B84D94-EE6A-353D-B94D-DF28BD569E99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256621" y="2329675"/>
            <a:ext cx="5970007" cy="783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sz="1600" i="1" dirty="0">
                <a:solidFill>
                  <a:srgbClr val="87E45E"/>
                </a:solidFill>
              </a:rPr>
              <a:t>	</a:t>
            </a:r>
            <a:r>
              <a:rPr lang="ru-RU" sz="1800" i="1" dirty="0">
                <a:solidFill>
                  <a:srgbClr val="87E45E"/>
                </a:solidFill>
              </a:rPr>
              <a:t>Семейный спортивный комплекс с секциями для детей и взрослых. </a:t>
            </a:r>
          </a:p>
          <a:p>
            <a:pPr>
              <a:lnSpc>
                <a:spcPct val="150000"/>
              </a:lnSpc>
            </a:pPr>
            <a:r>
              <a:rPr lang="ru-RU" sz="1800" i="1" dirty="0">
                <a:solidFill>
                  <a:srgbClr val="87E45E"/>
                </a:solidFill>
              </a:rPr>
              <a:t>	Упор на детский спорт, безопасность, комфорт</a:t>
            </a:r>
            <a:endParaRPr lang="ru-RU" sz="1600" i="1" dirty="0">
              <a:solidFill>
                <a:srgbClr val="87E45E"/>
              </a:solidFill>
            </a:endParaRPr>
          </a:p>
          <a:p>
            <a:endParaRPr lang="ru-RU" sz="1600" i="1" dirty="0">
              <a:solidFill>
                <a:srgbClr val="87E4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97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44B7FE-F2C8-14CA-664D-2E8D97DD3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маркетинга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3E5EAF25-1D25-9E24-E097-92E7BEF99EF2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226343" y="1442471"/>
            <a:ext cx="6691314" cy="2454615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общего представления о всей линейке услуг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 транслируют основные и дополнительные преимущества явно в соцсетях и на сайте	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маркетолога, нет стратегии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узнаваемости бренда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четкого коммуникационного сообщения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акцента на спортивные направления кроме тенниса и сквоша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Разделение в соцсетях: фитнес — только для женщин, тренажерный зал — для мужчин (а на самом деле все это унисекс)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/>
              <a:t>Нет системы скидок и программы лояльности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4236D59A-1CB7-A031-3296-3BBBC12A62C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93686" y="966071"/>
            <a:ext cx="3753900" cy="476400"/>
          </a:xfrm>
        </p:spPr>
        <p:txBody>
          <a:bodyPr/>
          <a:lstStyle/>
          <a:p>
            <a:r>
              <a:rPr lang="ru-RU" dirty="0">
                <a:solidFill>
                  <a:srgbClr val="87E45E"/>
                </a:solidFill>
              </a:rPr>
              <a:t>из переговоров с заказчиком</a:t>
            </a:r>
          </a:p>
        </p:txBody>
      </p:sp>
    </p:spTree>
    <p:extLst>
      <p:ext uri="{BB962C8B-B14F-4D97-AF65-F5344CB8AC3E}">
        <p14:creationId xmlns:p14="http://schemas.microsoft.com/office/powerpoint/2010/main" val="1518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2645BA-D31C-7E66-7866-52A33D7B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бизнеса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81A5A30-C028-D061-4989-F829CF9A5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229" y="3190719"/>
            <a:ext cx="5214371" cy="1507756"/>
          </a:xfrm>
        </p:spPr>
        <p:txBody>
          <a:bodyPr/>
          <a:lstStyle/>
          <a:p>
            <a:r>
              <a:rPr lang="ru-RU" dirty="0">
                <a:solidFill>
                  <a:schemeClr val="bg2"/>
                </a:solidFill>
              </a:rPr>
              <a:t>	</a:t>
            </a:r>
            <a:r>
              <a:rPr lang="ru-RU" b="1" dirty="0">
                <a:solidFill>
                  <a:schemeClr val="bg2"/>
                </a:solidFill>
              </a:rPr>
              <a:t>ВК:</a:t>
            </a:r>
            <a:r>
              <a:rPr lang="ru-RU" dirty="0">
                <a:solidFill>
                  <a:schemeClr val="bg2"/>
                </a:solidFill>
              </a:rPr>
              <a:t> недостаточно оформлена страница, не читается дизайн и преимущества </a:t>
            </a:r>
          </a:p>
          <a:p>
            <a:endParaRPr lang="ru-RU" dirty="0">
              <a:solidFill>
                <a:schemeClr val="bg2"/>
              </a:solidFill>
            </a:endParaRPr>
          </a:p>
          <a:p>
            <a:r>
              <a:rPr lang="ru-RU" dirty="0">
                <a:solidFill>
                  <a:schemeClr val="bg2"/>
                </a:solidFill>
              </a:rPr>
              <a:t>	</a:t>
            </a:r>
            <a:r>
              <a:rPr lang="ru-RU" b="1" dirty="0">
                <a:solidFill>
                  <a:schemeClr val="bg2"/>
                </a:solidFill>
              </a:rPr>
              <a:t>Инстаграм:</a:t>
            </a:r>
            <a:r>
              <a:rPr lang="ru-RU" dirty="0">
                <a:solidFill>
                  <a:schemeClr val="bg2"/>
                </a:solidFill>
              </a:rPr>
              <a:t> нет контент-плана, посты выходят нерегулярно, нет конкретного понимания целевой аудитории</a:t>
            </a:r>
          </a:p>
          <a:p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8BEEC447-C875-6D31-4201-10C1AF0E9E6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5229" y="1487181"/>
            <a:ext cx="5940086" cy="1319238"/>
          </a:xfrm>
        </p:spPr>
        <p:txBody>
          <a:bodyPr/>
          <a:lstStyle/>
          <a:p>
            <a:r>
              <a:rPr lang="ru-RU" sz="1600" dirty="0">
                <a:solidFill>
                  <a:schemeClr val="bg2"/>
                </a:solidFill>
              </a:rPr>
              <a:t>	Большая часть направлений (кроме тенниса и сквоша) убыточна по выручке и рентабельности</a:t>
            </a:r>
          </a:p>
          <a:p>
            <a:endParaRPr lang="ru-RU" sz="1600" dirty="0">
              <a:solidFill>
                <a:schemeClr val="bg2"/>
              </a:solidFill>
            </a:endParaRPr>
          </a:p>
          <a:p>
            <a:r>
              <a:rPr lang="ru-RU" sz="1600" dirty="0">
                <a:solidFill>
                  <a:schemeClr val="bg2"/>
                </a:solidFill>
              </a:rPr>
              <a:t>	Маркетинг может решить эти проблемы или, как минимум, улучшить ситуацию</a:t>
            </a:r>
          </a:p>
          <a:p>
            <a:endParaRPr lang="ru-RU" sz="1600" dirty="0">
              <a:solidFill>
                <a:schemeClr val="bg2"/>
              </a:solidFill>
            </a:endParaRPr>
          </a:p>
        </p:txBody>
      </p:sp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53D03490-1B62-B502-5EA0-90EE7D49B7B7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605857" y="2654481"/>
            <a:ext cx="5678829" cy="476400"/>
          </a:xfrm>
        </p:spPr>
        <p:txBody>
          <a:bodyPr/>
          <a:lstStyle/>
          <a:p>
            <a:r>
              <a:rPr lang="ru-RU" dirty="0"/>
              <a:t>Проблемы в коммуникационных каналах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5531B18-49DF-CEA7-8EF2-AB76B0E8637E}"/>
              </a:ext>
            </a:extLst>
          </p:cNvPr>
          <p:cNvPicPr>
            <a:picLocks noGrp="1" noChangeAspect="1"/>
          </p:cNvPicPr>
          <p:nvPr>
            <p:ph type="pic" idx="5"/>
          </p:nvPr>
        </p:nvPicPr>
        <p:blipFill>
          <a:blip r:embed="rId2"/>
          <a:srcRect/>
          <a:stretch>
            <a:fillRect/>
          </a:stretch>
        </p:blipFill>
        <p:spPr>
          <a:xfrm>
            <a:off x="6535738" y="1606550"/>
            <a:ext cx="3789362" cy="378936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6210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0A8AA0-86B9-5CC5-1A3A-A35ADC5DB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8428" y="774475"/>
            <a:ext cx="5443750" cy="1374300"/>
          </a:xfrm>
        </p:spPr>
        <p:txBody>
          <a:bodyPr/>
          <a:lstStyle/>
          <a:p>
            <a:r>
              <a:rPr lang="ru-RU" sz="4400" dirty="0"/>
              <a:t>Коммуникационное сообщение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4B758EC-1C79-309F-7B07-C486AA5C1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87001" y="2571749"/>
            <a:ext cx="5431392" cy="17972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i="1" dirty="0"/>
              <a:t>С бассейном вы вкладываетесь в будущее физическое состояние и атлетическую форму ребенка уже сейчас, формируете здоровое детство.</a:t>
            </a:r>
          </a:p>
          <a:p>
            <a:pPr>
              <a:lnSpc>
                <a:spcPct val="150000"/>
              </a:lnSpc>
            </a:pPr>
            <a:r>
              <a:rPr lang="ru-RU" i="1" dirty="0"/>
              <a:t>Заложите фундамент физического развития </a:t>
            </a:r>
          </a:p>
          <a:p>
            <a:pPr>
              <a:lnSpc>
                <a:spcPct val="150000"/>
              </a:lnSpc>
            </a:pPr>
            <a:r>
              <a:rPr lang="ru-RU" i="1" dirty="0"/>
              <a:t>ребенка в первые годы жизни.</a:t>
            </a:r>
          </a:p>
          <a:p>
            <a:endParaRPr lang="ru-RU" i="1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3D77134-0C46-8514-249F-A4B14082A44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7" r="7"/>
          <a:stretch/>
        </p:blipFill>
        <p:spPr/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A25A2F3-CDD4-C917-FAE0-77EADF0ACF15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6641" r="16641"/>
          <a:stretch/>
        </p:blipFill>
        <p:spPr/>
      </p:pic>
    </p:spTree>
    <p:extLst>
      <p:ext uri="{BB962C8B-B14F-4D97-AF65-F5344CB8AC3E}">
        <p14:creationId xmlns:p14="http://schemas.microsoft.com/office/powerpoint/2010/main" val="112471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61424" y="4134649"/>
            <a:ext cx="938700" cy="9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>
            <a:spLocks noGrp="1"/>
          </p:cNvSpPr>
          <p:nvPr>
            <p:ph type="subTitle" idx="3"/>
          </p:nvPr>
        </p:nvSpPr>
        <p:spPr>
          <a:xfrm>
            <a:off x="2261585" y="2481920"/>
            <a:ext cx="1500278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Соревнования в грудничковых ваннах и бассейне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Мастер-класс</a:t>
            </a: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248415" y="1277218"/>
            <a:ext cx="2395404" cy="811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Образовательный контент: польза детского бассейна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Имиджевый контент: обзор технической стороны, рациональных преимуществ; </a:t>
            </a:r>
            <a:r>
              <a:rPr lang="ru-RU" sz="1000" dirty="0" err="1">
                <a:latin typeface="Franklin Gothic Medium" panose="020B0603020102020204" pitchFamily="34" charset="0"/>
              </a:rPr>
              <a:t>сторителлинг</a:t>
            </a:r>
            <a:endParaRPr lang="ru-RU" sz="1000" dirty="0">
              <a:latin typeface="Franklin Gothic Medium" panose="020B06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Franklin Gothic Medium" panose="020B0603020102020204" pitchFamily="34" charset="0"/>
            </a:endParaRPr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2"/>
          </p:nvPr>
        </p:nvSpPr>
        <p:spPr>
          <a:xfrm>
            <a:off x="5689133" y="1277218"/>
            <a:ext cx="1861152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Статьи от тренеров на спортивных и родительских площадки</a:t>
            </a:r>
          </a:p>
        </p:txBody>
      </p:sp>
      <p:sp>
        <p:nvSpPr>
          <p:cNvPr id="356" name="Google Shape;356;p41"/>
          <p:cNvSpPr txBox="1">
            <a:spLocks noGrp="1"/>
          </p:cNvSpPr>
          <p:nvPr>
            <p:ph type="subTitle" idx="4"/>
          </p:nvPr>
        </p:nvSpPr>
        <p:spPr>
          <a:xfrm>
            <a:off x="2190682" y="4073029"/>
            <a:ext cx="2240506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Консультация врача бесплатно при первом посещении детского бассейна (действует 2 месяца)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“Приведи друга” — скидка 10% или занятие бесплатно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Franklin Gothic Medium" panose="020B0603020102020204" pitchFamily="34" charset="0"/>
            </a:endParaRPr>
          </a:p>
        </p:txBody>
      </p:sp>
      <p:sp>
        <p:nvSpPr>
          <p:cNvPr id="357" name="Google Shape;357;p41"/>
          <p:cNvSpPr txBox="1">
            <a:spLocks noGrp="1"/>
          </p:cNvSpPr>
          <p:nvPr>
            <p:ph type="title" idx="5"/>
          </p:nvPr>
        </p:nvSpPr>
        <p:spPr>
          <a:xfrm>
            <a:off x="1593715" y="1070471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01</a:t>
            </a:r>
            <a:endParaRPr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title" idx="6"/>
          </p:nvPr>
        </p:nvSpPr>
        <p:spPr>
          <a:xfrm>
            <a:off x="1606879" y="2310243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Franklin Gothic Medium" panose="020B0603020102020204" pitchFamily="34" charset="0"/>
              </a:rPr>
              <a:t>03</a:t>
            </a:r>
            <a:endParaRPr sz="16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title" idx="7"/>
          </p:nvPr>
        </p:nvSpPr>
        <p:spPr>
          <a:xfrm>
            <a:off x="5000565" y="1070471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02</a:t>
            </a:r>
            <a:endParaRPr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60" name="Google Shape;360;p41"/>
          <p:cNvSpPr txBox="1">
            <a:spLocks noGrp="1"/>
          </p:cNvSpPr>
          <p:nvPr>
            <p:ph type="title" idx="8"/>
          </p:nvPr>
        </p:nvSpPr>
        <p:spPr>
          <a:xfrm>
            <a:off x="5013729" y="2309443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Franklin Gothic Medium" panose="020B0603020102020204" pitchFamily="34" charset="0"/>
              </a:rPr>
              <a:t>04</a:t>
            </a:r>
            <a:endParaRPr sz="16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9"/>
          </p:nvPr>
        </p:nvSpPr>
        <p:spPr>
          <a:xfrm>
            <a:off x="2248414" y="779480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Медиа, соцсети</a:t>
            </a:r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13"/>
          </p:nvPr>
        </p:nvSpPr>
        <p:spPr>
          <a:xfrm>
            <a:off x="5655264" y="776851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Контент в СМИ </a:t>
            </a:r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14"/>
          </p:nvPr>
        </p:nvSpPr>
        <p:spPr>
          <a:xfrm>
            <a:off x="2248414" y="2054659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Мероприятия</a:t>
            </a:r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15"/>
          </p:nvPr>
        </p:nvSpPr>
        <p:spPr>
          <a:xfrm>
            <a:off x="2203845" y="3645768"/>
            <a:ext cx="2292996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Спецпредложения (скидки, реферальные программы)</a:t>
            </a:r>
          </a:p>
        </p:txBody>
      </p:sp>
      <p:sp>
        <p:nvSpPr>
          <p:cNvPr id="365" name="Google Shape;365;p41"/>
          <p:cNvSpPr/>
          <p:nvPr/>
        </p:nvSpPr>
        <p:spPr>
          <a:xfrm flipH="1">
            <a:off x="720000" y="144960"/>
            <a:ext cx="258600" cy="2586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nklin Gothic Medium" panose="020B0603020102020204" pitchFamily="34" charset="0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6048" y="4269372"/>
            <a:ext cx="184449" cy="18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050669" y="1311518"/>
            <a:ext cx="380101" cy="3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1E5FF987-0D0D-88A8-6E0E-BDD056E6A3A2}"/>
              </a:ext>
            </a:extLst>
          </p:cNvPr>
          <p:cNvSpPr txBox="1">
            <a:spLocks/>
          </p:cNvSpPr>
          <p:nvPr/>
        </p:nvSpPr>
        <p:spPr>
          <a:xfrm>
            <a:off x="5668436" y="4001030"/>
            <a:ext cx="1755396" cy="34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sz="1000" dirty="0">
                <a:latin typeface="Franklin Gothic Medium" panose="020B0603020102020204" pitchFamily="34" charset="0"/>
              </a:rPr>
              <a:t>Уже запустили по направлениям детский бассейн и фитнес</a:t>
            </a:r>
          </a:p>
        </p:txBody>
      </p:sp>
      <p:sp>
        <p:nvSpPr>
          <p:cNvPr id="4" name="Google Shape;358;p41">
            <a:extLst>
              <a:ext uri="{FF2B5EF4-FFF2-40B4-BE49-F238E27FC236}">
                <a16:creationId xmlns:a16="http://schemas.microsoft.com/office/drawing/2014/main" id="{60A83404-DF92-97FD-7DAB-4CBC84C03AB8}"/>
              </a:ext>
            </a:extLst>
          </p:cNvPr>
          <p:cNvSpPr txBox="1">
            <a:spLocks/>
          </p:cNvSpPr>
          <p:nvPr/>
        </p:nvSpPr>
        <p:spPr>
          <a:xfrm>
            <a:off x="1627583" y="3675363"/>
            <a:ext cx="503519" cy="533214"/>
          </a:xfrm>
          <a:prstGeom prst="rect">
            <a:avLst/>
          </a:prstGeom>
          <a:solidFill>
            <a:srgbClr val="87E4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Medium"/>
              <a:buNone/>
              <a:defRPr sz="3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</a:t>
            </a:r>
            <a:r>
              <a:rPr lang="ru-RU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5</a:t>
            </a:r>
            <a:endParaRPr lang="en"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Google Shape;360;p41">
            <a:extLst>
              <a:ext uri="{FF2B5EF4-FFF2-40B4-BE49-F238E27FC236}">
                <a16:creationId xmlns:a16="http://schemas.microsoft.com/office/drawing/2014/main" id="{BA2D843D-5A68-E569-6B3A-F46C16722330}"/>
              </a:ext>
            </a:extLst>
          </p:cNvPr>
          <p:cNvSpPr txBox="1">
            <a:spLocks/>
          </p:cNvSpPr>
          <p:nvPr/>
        </p:nvSpPr>
        <p:spPr>
          <a:xfrm>
            <a:off x="5034433" y="3674563"/>
            <a:ext cx="503519" cy="533214"/>
          </a:xfrm>
          <a:prstGeom prst="rect">
            <a:avLst/>
          </a:prstGeom>
          <a:solidFill>
            <a:srgbClr val="87E4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Medium"/>
              <a:buNone/>
              <a:defRPr sz="3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</a:t>
            </a:r>
            <a:r>
              <a:rPr lang="ru-RU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6</a:t>
            </a:r>
            <a:endParaRPr lang="en"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A16DC90C-925C-436A-129F-0AA68B1A94D1}"/>
              </a:ext>
            </a:extLst>
          </p:cNvPr>
          <p:cNvSpPr txBox="1">
            <a:spLocks/>
          </p:cNvSpPr>
          <p:nvPr/>
        </p:nvSpPr>
        <p:spPr>
          <a:xfrm>
            <a:off x="5668441" y="2244898"/>
            <a:ext cx="1895021" cy="53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400" dirty="0">
                <a:latin typeface="Franklin Gothic Medium" panose="020B0603020102020204" pitchFamily="34" charset="0"/>
              </a:rPr>
              <a:t>Реклама у блогеров-мам</a:t>
            </a:r>
            <a:endParaRPr lang="en-US" sz="1400" dirty="0">
              <a:latin typeface="Franklin Gothic Medium" panose="020B0603020102020204" pitchFamily="34" charset="0"/>
            </a:endParaRPr>
          </a:p>
        </p:txBody>
      </p:sp>
      <p:sp>
        <p:nvSpPr>
          <p:cNvPr id="7" name="Google Shape;364;p41">
            <a:extLst>
              <a:ext uri="{FF2B5EF4-FFF2-40B4-BE49-F238E27FC236}">
                <a16:creationId xmlns:a16="http://schemas.microsoft.com/office/drawing/2014/main" id="{9B78D167-1CB9-4C06-E119-F38E399A827A}"/>
              </a:ext>
            </a:extLst>
          </p:cNvPr>
          <p:cNvSpPr txBox="1">
            <a:spLocks/>
          </p:cNvSpPr>
          <p:nvPr/>
        </p:nvSpPr>
        <p:spPr>
          <a:xfrm>
            <a:off x="5668441" y="3599675"/>
            <a:ext cx="1895021" cy="53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400" dirty="0">
                <a:latin typeface="Franklin Gothic Medium" panose="020B0603020102020204" pitchFamily="34" charset="0"/>
              </a:rPr>
              <a:t>Контекстная реклама на </a:t>
            </a:r>
            <a:r>
              <a:rPr lang="ru-RU" sz="1400" dirty="0" err="1">
                <a:latin typeface="Franklin Gothic Medium" panose="020B0603020102020204" pitchFamily="34" charset="0"/>
              </a:rPr>
              <a:t>Яндекс.Директ</a:t>
            </a:r>
            <a:endParaRPr lang="ru-RU" sz="1400" dirty="0">
              <a:latin typeface="Franklin Gothic Medium" panose="020B060302010202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7D778A8F-3AC0-DE06-4178-25BBD5048ADD}"/>
              </a:ext>
            </a:extLst>
          </p:cNvPr>
          <p:cNvSpPr txBox="1">
            <a:spLocks/>
          </p:cNvSpPr>
          <p:nvPr/>
        </p:nvSpPr>
        <p:spPr>
          <a:xfrm>
            <a:off x="1424219" y="169778"/>
            <a:ext cx="64392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Medium"/>
              <a:buNone/>
              <a:defRPr sz="35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/>
              <a:t>Инструментарий </a:t>
            </a:r>
          </a:p>
        </p:txBody>
      </p:sp>
    </p:spTree>
    <p:extLst>
      <p:ext uri="{BB962C8B-B14F-4D97-AF65-F5344CB8AC3E}">
        <p14:creationId xmlns:p14="http://schemas.microsoft.com/office/powerpoint/2010/main" val="57175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49C0B-FA8B-6A2F-BD78-0E2801B4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54" y="69375"/>
            <a:ext cx="6921204" cy="1167300"/>
          </a:xfrm>
        </p:spPr>
        <p:txBody>
          <a:bodyPr/>
          <a:lstStyle/>
          <a:p>
            <a:pPr algn="ctr"/>
            <a:r>
              <a:rPr lang="ru-RU" sz="2800" dirty="0">
                <a:solidFill>
                  <a:schemeClr val="bg2"/>
                </a:solidFill>
              </a:rPr>
              <a:t>Необходимые решения в продуктовой, ценовой и сбытовой политике 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3FF5620-A442-2E27-424A-A0C67B08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37893"/>
            <a:ext cx="3132814" cy="738904"/>
          </a:xfrm>
        </p:spPr>
        <p:txBody>
          <a:bodyPr/>
          <a:lstStyle/>
          <a:p>
            <a:pPr algn="ctr"/>
            <a:r>
              <a:rPr lang="ru-RU" sz="1800" dirty="0"/>
              <a:t>	Ценовая</a:t>
            </a:r>
          </a:p>
          <a:p>
            <a:pPr algn="ctr"/>
            <a:r>
              <a:rPr lang="ru-RU" sz="300" dirty="0"/>
              <a:t>	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Скидки и Реферальные программы</a:t>
            </a:r>
          </a:p>
          <a:p>
            <a:pPr marL="139700" indent="0" algn="ctr"/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Консультация врача бесплатно при первом посещении детского бассейна (действует 2 месяца)</a:t>
            </a:r>
          </a:p>
          <a:p>
            <a:pPr marL="139700" indent="0" algn="ctr"/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“Приведи друга” — скидка 10% или занятие бесплатно</a:t>
            </a:r>
          </a:p>
          <a:p>
            <a:pPr marL="139700" indent="0" algn="ctr"/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Уже есть: Абонемент “Родительский” выгоднее</a:t>
            </a:r>
          </a:p>
          <a:p>
            <a:endParaRPr lang="ru-RU" sz="1800" dirty="0"/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D52873B8-A3C5-9625-9043-DEABAF93F5CF}"/>
              </a:ext>
            </a:extLst>
          </p:cNvPr>
          <p:cNvSpPr txBox="1">
            <a:spLocks/>
          </p:cNvSpPr>
          <p:nvPr/>
        </p:nvSpPr>
        <p:spPr>
          <a:xfrm>
            <a:off x="2903552" y="1037893"/>
            <a:ext cx="2948609" cy="296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ru-RU" sz="1800" dirty="0"/>
              <a:t>	Продуктовая</a:t>
            </a:r>
          </a:p>
          <a:p>
            <a:pPr algn="ctr"/>
            <a:r>
              <a:rPr lang="ru-RU" sz="300" dirty="0"/>
              <a:t>	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Приложение для детского бассейна</a:t>
            </a:r>
          </a:p>
          <a:p>
            <a:pPr marL="139700" indent="0" algn="ctr"/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Онлайн-трансляция из бассейна в приложении</a:t>
            </a:r>
          </a:p>
          <a:p>
            <a:pPr marL="139700" indent="0" algn="ctr"/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Придумать направления плавания в зависимости от желаний и целей родителей и ребенка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188B6FD-A3EA-BB11-A173-BC5D4096E429}"/>
              </a:ext>
            </a:extLst>
          </p:cNvPr>
          <p:cNvSpPr txBox="1">
            <a:spLocks/>
          </p:cNvSpPr>
          <p:nvPr/>
        </p:nvSpPr>
        <p:spPr>
          <a:xfrm>
            <a:off x="5852161" y="1037893"/>
            <a:ext cx="2948609" cy="2961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ctr"/>
            <a:r>
              <a:rPr lang="ru-RU" sz="1800" dirty="0"/>
              <a:t>Сбытовая</a:t>
            </a:r>
          </a:p>
          <a:p>
            <a:pPr algn="ctr"/>
            <a:r>
              <a:rPr lang="ru-RU" sz="100" dirty="0"/>
              <a:t>	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Соревнования и мастер-классы.</a:t>
            </a:r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С подарками посетителям и участникам. (НОВОГОДНЯЯ ЕЛКА??)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Контекстная реклама в </a:t>
            </a:r>
            <a:r>
              <a:rPr lang="ru-RU" sz="1500" dirty="0" err="1"/>
              <a:t>Я.Директе</a:t>
            </a:r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Реклама у блогеров-мамочек</a:t>
            </a:r>
          </a:p>
          <a:p>
            <a:pPr algn="ctr">
              <a:buFont typeface="Arial" panose="020B0604020202020204" pitchFamily="34" charset="0"/>
              <a:buChar char="•"/>
            </a:pPr>
            <a:endParaRPr lang="ru-RU" sz="1500" dirty="0"/>
          </a:p>
          <a:p>
            <a:pPr algn="ctr">
              <a:buFont typeface="Arial" panose="020B0604020202020204" pitchFamily="34" charset="0"/>
              <a:buChar char="•"/>
            </a:pPr>
            <a:r>
              <a:rPr lang="ru-RU" sz="1500" dirty="0"/>
              <a:t>СМИ: статьи от тренеров</a:t>
            </a:r>
          </a:p>
        </p:txBody>
      </p:sp>
    </p:spTree>
    <p:extLst>
      <p:ext uri="{BB962C8B-B14F-4D97-AF65-F5344CB8AC3E}">
        <p14:creationId xmlns:p14="http://schemas.microsoft.com/office/powerpoint/2010/main" val="1359401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49C0B-FA8B-6A2F-BD78-0E2801B4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6" y="268158"/>
            <a:ext cx="6921204" cy="1167300"/>
          </a:xfrm>
        </p:spPr>
        <p:txBody>
          <a:bodyPr/>
          <a:lstStyle/>
          <a:p>
            <a:r>
              <a:rPr lang="ru-RU" sz="2800" dirty="0">
                <a:solidFill>
                  <a:schemeClr val="bg2"/>
                </a:solidFill>
              </a:rPr>
              <a:t>Примерный бюджет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3FF5620-A442-2E27-424A-A0C67B08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005" y="851808"/>
            <a:ext cx="8213696" cy="738904"/>
          </a:xfrm>
        </p:spPr>
        <p:txBody>
          <a:bodyPr/>
          <a:lstStyle/>
          <a:p>
            <a:r>
              <a:rPr lang="ru-RU" sz="1800" dirty="0"/>
              <a:t>Ценовая политика:</a:t>
            </a:r>
          </a:p>
          <a:p>
            <a:endParaRPr lang="ru-RU" sz="105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dirty="0"/>
              <a:t>Скидки и Реферальные программы: 30 000 - 50 000 ₽ (ежемесячно)</a:t>
            </a:r>
          </a:p>
          <a:p>
            <a:r>
              <a:rPr lang="ru-RU" sz="1200" dirty="0">
                <a:solidFill>
                  <a:schemeClr val="bg2"/>
                </a:solidFill>
              </a:rPr>
              <a:t>средний расчет за месяц:</a:t>
            </a:r>
          </a:p>
          <a:p>
            <a:r>
              <a:rPr lang="ru-RU" sz="1200" dirty="0">
                <a:solidFill>
                  <a:schemeClr val="bg2"/>
                </a:solidFill>
              </a:rPr>
              <a:t>выручка с обычных - выручка с родительских</a:t>
            </a:r>
          </a:p>
          <a:p>
            <a:r>
              <a:rPr lang="ru-RU" sz="1200" dirty="0">
                <a:solidFill>
                  <a:schemeClr val="bg2"/>
                </a:solidFill>
              </a:rPr>
              <a:t>30 человек обычный = 3500*30 = 105000</a:t>
            </a:r>
          </a:p>
          <a:p>
            <a:r>
              <a:rPr lang="ru-RU" sz="1200" dirty="0">
                <a:solidFill>
                  <a:schemeClr val="bg2"/>
                </a:solidFill>
              </a:rPr>
              <a:t>30 человек родители = 2500*30 = 75000</a:t>
            </a:r>
          </a:p>
          <a:p>
            <a:endParaRPr lang="ru-RU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dirty="0"/>
              <a:t>Консультация врача бесплатно при первом посещении: 5 000 - 15 000 ₽ (ежемесячно)</a:t>
            </a:r>
          </a:p>
          <a:p>
            <a:r>
              <a:rPr lang="ru-RU" sz="1200" dirty="0">
                <a:solidFill>
                  <a:schemeClr val="bg2"/>
                </a:solidFill>
              </a:rPr>
              <a:t>фитнес-тестирование 1000р</a:t>
            </a:r>
          </a:p>
          <a:p>
            <a:r>
              <a:rPr lang="ru-RU" sz="1200" dirty="0">
                <a:solidFill>
                  <a:schemeClr val="bg2"/>
                </a:solidFill>
              </a:rPr>
              <a:t>за месяц в среднем: 5 новых клиентов</a:t>
            </a:r>
          </a:p>
          <a:p>
            <a:endParaRPr lang="ru-RU" sz="1000" dirty="0"/>
          </a:p>
          <a:p>
            <a:endParaRPr lang="ru-RU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dirty="0"/>
              <a:t>“Приведи друга” скидка 10% на абонемент месячный/12 занятий: 2 000 - 5 000 ₽ с отделения. итого 12 000 - 30 000 ₽ (ежемесячно)</a:t>
            </a:r>
          </a:p>
          <a:p>
            <a:r>
              <a:rPr lang="ru-RU" sz="1200" dirty="0">
                <a:solidFill>
                  <a:schemeClr val="bg2"/>
                </a:solidFill>
              </a:rPr>
              <a:t>5 друзей: (12 занятий фитнес) 2 000 - 5 000 ₽</a:t>
            </a:r>
          </a:p>
          <a:p>
            <a:r>
              <a:rPr lang="ru-RU" sz="1200" dirty="0">
                <a:solidFill>
                  <a:schemeClr val="bg2"/>
                </a:solidFill>
              </a:rPr>
              <a:t>                  (месяц занятий </a:t>
            </a:r>
            <a:r>
              <a:rPr lang="ru-RU" sz="1200" dirty="0" err="1">
                <a:solidFill>
                  <a:schemeClr val="bg2"/>
                </a:solidFill>
              </a:rPr>
              <a:t>тренажерка</a:t>
            </a:r>
            <a:r>
              <a:rPr lang="ru-RU" sz="1200" dirty="0">
                <a:solidFill>
                  <a:schemeClr val="bg2"/>
                </a:solidFill>
              </a:rPr>
              <a:t>) 2 000 - 5 000 ₽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887719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61424" y="4134649"/>
            <a:ext cx="938700" cy="9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1"/>
          <p:cNvSpPr txBox="1">
            <a:spLocks noGrp="1"/>
          </p:cNvSpPr>
          <p:nvPr>
            <p:ph type="title"/>
          </p:nvPr>
        </p:nvSpPr>
        <p:spPr>
          <a:xfrm>
            <a:off x="1474986" y="17210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Целевая аудитория</a:t>
            </a:r>
            <a:endParaRPr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3" name="Google Shape;353;p41"/>
          <p:cNvSpPr txBox="1">
            <a:spLocks noGrp="1"/>
          </p:cNvSpPr>
          <p:nvPr>
            <p:ph type="subTitle" idx="3"/>
          </p:nvPr>
        </p:nvSpPr>
        <p:spPr>
          <a:xfrm>
            <a:off x="2261585" y="2652077"/>
            <a:ext cx="1500278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Цель: заниматься спортом вместе с ребенком</a:t>
            </a:r>
            <a:endParaRPr sz="100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4" name="Google Shape;354;p41"/>
          <p:cNvSpPr txBox="1">
            <a:spLocks noGrp="1"/>
          </p:cNvSpPr>
          <p:nvPr>
            <p:ph type="subTitle" idx="1"/>
          </p:nvPr>
        </p:nvSpPr>
        <p:spPr>
          <a:xfrm>
            <a:off x="2248415" y="1277218"/>
            <a:ext cx="2055071" cy="8117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Цель: быть красивыми и здоровыми, владеть женскими сердцами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000" dirty="0">
              <a:latin typeface="Franklin Gothic Medium" panose="020B0603020102020204" pitchFamily="34" charset="0"/>
            </a:endParaRPr>
          </a:p>
        </p:txBody>
      </p:sp>
      <p:sp>
        <p:nvSpPr>
          <p:cNvPr id="355" name="Google Shape;355;p41"/>
          <p:cNvSpPr txBox="1">
            <a:spLocks noGrp="1"/>
          </p:cNvSpPr>
          <p:nvPr>
            <p:ph type="subTitle" idx="2"/>
          </p:nvPr>
        </p:nvSpPr>
        <p:spPr>
          <a:xfrm>
            <a:off x="5689133" y="1277218"/>
            <a:ext cx="1861152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Цель: быть красивыми, сексуальными и здоровыми</a:t>
            </a:r>
            <a:endParaRPr sz="1000" dirty="0">
              <a:latin typeface="Franklin Gothic Medium" panose="020B0603020102020204" pitchFamily="34" charset="0"/>
            </a:endParaRPr>
          </a:p>
        </p:txBody>
      </p:sp>
      <p:sp>
        <p:nvSpPr>
          <p:cNvPr id="356" name="Google Shape;356;p41"/>
          <p:cNvSpPr txBox="1">
            <a:spLocks noGrp="1"/>
          </p:cNvSpPr>
          <p:nvPr>
            <p:ph type="subTitle" idx="4"/>
          </p:nvPr>
        </p:nvSpPr>
        <p:spPr>
          <a:xfrm>
            <a:off x="5655265" y="2652077"/>
            <a:ext cx="2240506" cy="340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Цель: здоровый малыш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Очень привередливы к качеству услуг, воде, гигиене.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500" dirty="0">
              <a:latin typeface="Franklin Gothic Medium" panose="020B06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latin typeface="Franklin Gothic Medium" panose="020B0603020102020204" pitchFamily="34" charset="0"/>
              </a:rPr>
              <a:t>Находятся рядом с детьми или сидят и смотрят на них</a:t>
            </a:r>
          </a:p>
        </p:txBody>
      </p:sp>
      <p:sp>
        <p:nvSpPr>
          <p:cNvPr id="357" name="Google Shape;357;p41"/>
          <p:cNvSpPr txBox="1">
            <a:spLocks noGrp="1"/>
          </p:cNvSpPr>
          <p:nvPr>
            <p:ph type="title" idx="5"/>
          </p:nvPr>
        </p:nvSpPr>
        <p:spPr>
          <a:xfrm>
            <a:off x="1593715" y="1070471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01</a:t>
            </a:r>
            <a:endParaRPr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title" idx="6"/>
          </p:nvPr>
        </p:nvSpPr>
        <p:spPr>
          <a:xfrm>
            <a:off x="1606879" y="2310243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Franklin Gothic Medium" panose="020B0603020102020204" pitchFamily="34" charset="0"/>
              </a:rPr>
              <a:t>03</a:t>
            </a:r>
            <a:endParaRPr sz="16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59" name="Google Shape;359;p41"/>
          <p:cNvSpPr txBox="1">
            <a:spLocks noGrp="1"/>
          </p:cNvSpPr>
          <p:nvPr>
            <p:ph type="title" idx="7"/>
          </p:nvPr>
        </p:nvSpPr>
        <p:spPr>
          <a:xfrm>
            <a:off x="5000565" y="1070471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Franklin Gothic Medium" panose="020B0603020102020204" pitchFamily="34" charset="0"/>
              </a:rPr>
              <a:t>02</a:t>
            </a:r>
            <a:endParaRPr sz="16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60" name="Google Shape;360;p41"/>
          <p:cNvSpPr txBox="1">
            <a:spLocks noGrp="1"/>
          </p:cNvSpPr>
          <p:nvPr>
            <p:ph type="title" idx="8"/>
          </p:nvPr>
        </p:nvSpPr>
        <p:spPr>
          <a:xfrm>
            <a:off x="5013729" y="2309443"/>
            <a:ext cx="503519" cy="5332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tx1"/>
                </a:solidFill>
                <a:latin typeface="Franklin Gothic Medium" panose="020B0603020102020204" pitchFamily="34" charset="0"/>
              </a:rPr>
              <a:t>04</a:t>
            </a:r>
            <a:endParaRPr sz="1600" b="1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61" name="Google Shape;361;p41"/>
          <p:cNvSpPr txBox="1">
            <a:spLocks noGrp="1"/>
          </p:cNvSpPr>
          <p:nvPr>
            <p:ph type="subTitle" idx="9"/>
          </p:nvPr>
        </p:nvSpPr>
        <p:spPr>
          <a:xfrm>
            <a:off x="2248414" y="779480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Мужчины 20 - 30 лет</a:t>
            </a:r>
            <a:endParaRPr sz="1400" dirty="0">
              <a:latin typeface="Franklin Gothic Medium" panose="020B0603020102020204" pitchFamily="34" charset="0"/>
            </a:endParaRPr>
          </a:p>
        </p:txBody>
      </p:sp>
      <p:sp>
        <p:nvSpPr>
          <p:cNvPr id="362" name="Google Shape;362;p41"/>
          <p:cNvSpPr txBox="1">
            <a:spLocks noGrp="1"/>
          </p:cNvSpPr>
          <p:nvPr>
            <p:ph type="subTitle" idx="13"/>
          </p:nvPr>
        </p:nvSpPr>
        <p:spPr>
          <a:xfrm>
            <a:off x="5655264" y="776851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Женщины 25 - 45 лет</a:t>
            </a:r>
            <a:endParaRPr sz="1400" dirty="0">
              <a:latin typeface="Franklin Gothic Medium" panose="020B0603020102020204" pitchFamily="34" charset="0"/>
            </a:endParaRPr>
          </a:p>
        </p:txBody>
      </p:sp>
      <p:sp>
        <p:nvSpPr>
          <p:cNvPr id="363" name="Google Shape;363;p41"/>
          <p:cNvSpPr txBox="1">
            <a:spLocks noGrp="1"/>
          </p:cNvSpPr>
          <p:nvPr>
            <p:ph type="subTitle" idx="14"/>
          </p:nvPr>
        </p:nvSpPr>
        <p:spPr>
          <a:xfrm>
            <a:off x="2248414" y="2224816"/>
            <a:ext cx="1895021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Мамы 25+,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ребенок 3.5 - 10 лет</a:t>
            </a:r>
            <a:endParaRPr sz="1400" dirty="0">
              <a:latin typeface="Franklin Gothic Medium" panose="020B0603020102020204" pitchFamily="34" charset="0"/>
            </a:endParaRPr>
          </a:p>
        </p:txBody>
      </p:sp>
      <p:sp>
        <p:nvSpPr>
          <p:cNvPr id="364" name="Google Shape;364;p41"/>
          <p:cNvSpPr txBox="1">
            <a:spLocks noGrp="1"/>
          </p:cNvSpPr>
          <p:nvPr>
            <p:ph type="subTitle" idx="15"/>
          </p:nvPr>
        </p:nvSpPr>
        <p:spPr>
          <a:xfrm>
            <a:off x="5668428" y="2224816"/>
            <a:ext cx="2292996" cy="5332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latin typeface="Franklin Gothic Medium" panose="020B0603020102020204" pitchFamily="34" charset="0"/>
              </a:rPr>
              <a:t>Мамы и папы 25 - 44 лет, ребенок 0 - 7 лет</a:t>
            </a:r>
            <a:endParaRPr sz="1400" dirty="0">
              <a:latin typeface="Franklin Gothic Medium" panose="020B0603020102020204" pitchFamily="34" charset="0"/>
            </a:endParaRPr>
          </a:p>
        </p:txBody>
      </p:sp>
      <p:sp>
        <p:nvSpPr>
          <p:cNvPr id="365" name="Google Shape;365;p41"/>
          <p:cNvSpPr/>
          <p:nvPr/>
        </p:nvSpPr>
        <p:spPr>
          <a:xfrm flipH="1">
            <a:off x="720000" y="144960"/>
            <a:ext cx="258600" cy="258600"/>
          </a:xfrm>
          <a:prstGeom prst="star4">
            <a:avLst>
              <a:gd name="adj" fmla="val 17326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ranklin Gothic Medium" panose="020B0603020102020204" pitchFamily="34" charset="0"/>
            </a:endParaRPr>
          </a:p>
        </p:txBody>
      </p:sp>
      <p:pic>
        <p:nvPicPr>
          <p:cNvPr id="366" name="Google Shape;3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66048" y="4269372"/>
            <a:ext cx="184449" cy="18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050669" y="1311518"/>
            <a:ext cx="380101" cy="3801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53;p41">
            <a:extLst>
              <a:ext uri="{FF2B5EF4-FFF2-40B4-BE49-F238E27FC236}">
                <a16:creationId xmlns:a16="http://schemas.microsoft.com/office/drawing/2014/main" id="{EA5C35DD-809F-2F8B-FD85-D47F70283C7A}"/>
              </a:ext>
            </a:extLst>
          </p:cNvPr>
          <p:cNvSpPr txBox="1">
            <a:spLocks/>
          </p:cNvSpPr>
          <p:nvPr/>
        </p:nvSpPr>
        <p:spPr>
          <a:xfrm>
            <a:off x="2261585" y="4024351"/>
            <a:ext cx="1755397" cy="110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sz="1000" dirty="0">
                <a:latin typeface="Franklin Gothic Medium" panose="020B0603020102020204" pitchFamily="34" charset="0"/>
              </a:rPr>
              <a:t>Цель: ребенок-спортсмен.</a:t>
            </a:r>
          </a:p>
          <a:p>
            <a:pPr marL="0" indent="0"/>
            <a:endParaRPr lang="ru-RU" sz="300" dirty="0">
              <a:latin typeface="Franklin Gothic Medium" panose="020B0603020102020204" pitchFamily="34" charset="0"/>
            </a:endParaRPr>
          </a:p>
          <a:p>
            <a:pPr marL="0" indent="0"/>
            <a:r>
              <a:rPr lang="ru-RU" sz="1050" dirty="0">
                <a:solidFill>
                  <a:schemeClr val="tx1"/>
                </a:solidFill>
                <a:latin typeface="Franklin Gothic Medium" panose="020B0603020102020204" pitchFamily="34" charset="0"/>
              </a:rPr>
              <a:t>Сидят и смотрят, как дети занимаются, болтают между собой</a:t>
            </a:r>
            <a:endParaRPr lang="en-US" sz="1050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3" name="Google Shape;356;p41">
            <a:extLst>
              <a:ext uri="{FF2B5EF4-FFF2-40B4-BE49-F238E27FC236}">
                <a16:creationId xmlns:a16="http://schemas.microsoft.com/office/drawing/2014/main" id="{1E5FF987-0D0D-88A8-6E0E-BDD056E6A3A2}"/>
              </a:ext>
            </a:extLst>
          </p:cNvPr>
          <p:cNvSpPr txBox="1">
            <a:spLocks/>
          </p:cNvSpPr>
          <p:nvPr/>
        </p:nvSpPr>
        <p:spPr>
          <a:xfrm>
            <a:off x="5668436" y="4001030"/>
            <a:ext cx="1755396" cy="34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sz="1000" dirty="0">
                <a:latin typeface="Franklin Gothic Medium" panose="020B0603020102020204" pitchFamily="34" charset="0"/>
              </a:rPr>
              <a:t>Цель: хотят, чтобы ребенок занимался спортом</a:t>
            </a:r>
            <a:endParaRPr lang="en-US" sz="1000" dirty="0">
              <a:latin typeface="Franklin Gothic Medium" panose="020B0603020102020204" pitchFamily="34" charset="0"/>
            </a:endParaRPr>
          </a:p>
        </p:txBody>
      </p:sp>
      <p:sp>
        <p:nvSpPr>
          <p:cNvPr id="4" name="Google Shape;358;p41">
            <a:extLst>
              <a:ext uri="{FF2B5EF4-FFF2-40B4-BE49-F238E27FC236}">
                <a16:creationId xmlns:a16="http://schemas.microsoft.com/office/drawing/2014/main" id="{60A83404-DF92-97FD-7DAB-4CBC84C03AB8}"/>
              </a:ext>
            </a:extLst>
          </p:cNvPr>
          <p:cNvSpPr txBox="1">
            <a:spLocks/>
          </p:cNvSpPr>
          <p:nvPr/>
        </p:nvSpPr>
        <p:spPr>
          <a:xfrm>
            <a:off x="1627583" y="3675363"/>
            <a:ext cx="503519" cy="533214"/>
          </a:xfrm>
          <a:prstGeom prst="rect">
            <a:avLst/>
          </a:prstGeom>
          <a:solidFill>
            <a:srgbClr val="87E4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Medium"/>
              <a:buNone/>
              <a:defRPr sz="3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</a:t>
            </a:r>
            <a:r>
              <a:rPr lang="ru-RU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5</a:t>
            </a:r>
            <a:endParaRPr lang="en"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5" name="Google Shape;360;p41">
            <a:extLst>
              <a:ext uri="{FF2B5EF4-FFF2-40B4-BE49-F238E27FC236}">
                <a16:creationId xmlns:a16="http://schemas.microsoft.com/office/drawing/2014/main" id="{BA2D843D-5A68-E569-6B3A-F46C16722330}"/>
              </a:ext>
            </a:extLst>
          </p:cNvPr>
          <p:cNvSpPr txBox="1">
            <a:spLocks/>
          </p:cNvSpPr>
          <p:nvPr/>
        </p:nvSpPr>
        <p:spPr>
          <a:xfrm>
            <a:off x="5034433" y="3674563"/>
            <a:ext cx="503519" cy="533214"/>
          </a:xfrm>
          <a:prstGeom prst="rect">
            <a:avLst/>
          </a:prstGeom>
          <a:solidFill>
            <a:srgbClr val="87E4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Medium"/>
              <a:buNone/>
              <a:defRPr sz="3000" b="0" i="0" u="none" strike="noStrike" cap="non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</a:t>
            </a:r>
            <a:r>
              <a:rPr lang="ru-RU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6</a:t>
            </a:r>
            <a:endParaRPr lang="en"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6" name="Google Shape;363;p41">
            <a:extLst>
              <a:ext uri="{FF2B5EF4-FFF2-40B4-BE49-F238E27FC236}">
                <a16:creationId xmlns:a16="http://schemas.microsoft.com/office/drawing/2014/main" id="{A16DC90C-925C-436A-129F-0AA68B1A94D1}"/>
              </a:ext>
            </a:extLst>
          </p:cNvPr>
          <p:cNvSpPr txBox="1">
            <a:spLocks/>
          </p:cNvSpPr>
          <p:nvPr/>
        </p:nvSpPr>
        <p:spPr>
          <a:xfrm>
            <a:off x="2261585" y="3599675"/>
            <a:ext cx="1895021" cy="53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400" dirty="0">
                <a:latin typeface="Franklin Gothic Medium" panose="020B0603020102020204" pitchFamily="34" charset="0"/>
              </a:rPr>
              <a:t>Мамы 30+ лет, ребенок 7 - 10 лет</a:t>
            </a:r>
            <a:endParaRPr lang="en-US" sz="1400" dirty="0">
              <a:latin typeface="Franklin Gothic Medium" panose="020B0603020102020204" pitchFamily="34" charset="0"/>
            </a:endParaRPr>
          </a:p>
        </p:txBody>
      </p:sp>
      <p:sp>
        <p:nvSpPr>
          <p:cNvPr id="7" name="Google Shape;364;p41">
            <a:extLst>
              <a:ext uri="{FF2B5EF4-FFF2-40B4-BE49-F238E27FC236}">
                <a16:creationId xmlns:a16="http://schemas.microsoft.com/office/drawing/2014/main" id="{9B78D167-1CB9-4C06-E119-F38E399A827A}"/>
              </a:ext>
            </a:extLst>
          </p:cNvPr>
          <p:cNvSpPr txBox="1">
            <a:spLocks/>
          </p:cNvSpPr>
          <p:nvPr/>
        </p:nvSpPr>
        <p:spPr>
          <a:xfrm>
            <a:off x="5668441" y="3599675"/>
            <a:ext cx="1895021" cy="533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ru-RU" sz="1400" dirty="0">
                <a:latin typeface="Franklin Gothic Medium" panose="020B0603020102020204" pitchFamily="34" charset="0"/>
              </a:rPr>
              <a:t>Мамы 35+ лет, ребенок 10 - 16 лет</a:t>
            </a:r>
            <a:endParaRPr lang="en-US" sz="1400" dirty="0">
              <a:latin typeface="Franklin Gothic Medium" panose="020B06030201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49C0B-FA8B-6A2F-BD78-0E2801B4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6" y="268158"/>
            <a:ext cx="6921204" cy="1167300"/>
          </a:xfrm>
        </p:spPr>
        <p:txBody>
          <a:bodyPr/>
          <a:lstStyle/>
          <a:p>
            <a:r>
              <a:rPr lang="ru-RU" sz="2800" dirty="0">
                <a:solidFill>
                  <a:schemeClr val="bg2"/>
                </a:solidFill>
              </a:rPr>
              <a:t>Примерный бюджет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3FF5620-A442-2E27-424A-A0C67B08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52" y="1209616"/>
            <a:ext cx="8213696" cy="3004575"/>
          </a:xfrm>
        </p:spPr>
        <p:txBody>
          <a:bodyPr/>
          <a:lstStyle/>
          <a:p>
            <a:r>
              <a:rPr lang="ru-RU" sz="1800" dirty="0"/>
              <a:t>Продуктовая политика:</a:t>
            </a:r>
          </a:p>
          <a:p>
            <a:endParaRPr lang="ru-RU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dirty="0"/>
              <a:t>Функционал в приложение для детского бассейна (онлайн-трансляция из бассейна): 100 000 - 150 000 ₽ (единоразово)</a:t>
            </a:r>
          </a:p>
          <a:p>
            <a:pPr marL="139700" indent="0"/>
            <a:endParaRPr lang="ru-RU" sz="15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1500" dirty="0"/>
              <a:t>Направления плавания (новый тренер/повышение квалификации старых): </a:t>
            </a:r>
          </a:p>
          <a:p>
            <a:pPr marL="139700" indent="0"/>
            <a:r>
              <a:rPr lang="ru-RU" sz="1500" dirty="0"/>
              <a:t>       40 000 - 60 000 ₽ (каждый месяц)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599014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49C0B-FA8B-6A2F-BD78-0E2801B45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886" y="268158"/>
            <a:ext cx="6921204" cy="1167300"/>
          </a:xfrm>
        </p:spPr>
        <p:txBody>
          <a:bodyPr/>
          <a:lstStyle/>
          <a:p>
            <a:r>
              <a:rPr lang="ru-RU" sz="2800" dirty="0">
                <a:solidFill>
                  <a:schemeClr val="bg2"/>
                </a:solidFill>
              </a:rPr>
              <a:t>Примерный бюджет</a:t>
            </a:r>
            <a:br>
              <a:rPr lang="ru-RU" sz="2800" dirty="0">
                <a:solidFill>
                  <a:schemeClr val="bg2"/>
                </a:solidFill>
              </a:rPr>
            </a:br>
            <a:r>
              <a:rPr lang="ru-RU" sz="2800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C3FF5620-A442-2E27-424A-A0C67B087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152" y="1204401"/>
            <a:ext cx="8213696" cy="2503642"/>
          </a:xfrm>
        </p:spPr>
        <p:txBody>
          <a:bodyPr/>
          <a:lstStyle/>
          <a:p>
            <a:r>
              <a:rPr lang="ru-RU" sz="1800" dirty="0"/>
              <a:t>Сбытовая политика (ежемесячно):</a:t>
            </a:r>
          </a:p>
          <a:p>
            <a:endParaRPr lang="ru-RU" sz="18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dirty="0"/>
              <a:t>Соревнования и мастер-классы: 50 000 - 80 000 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dirty="0"/>
              <a:t>Подарки посетителям и участникам: 30 000 - 50 000 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dirty="0"/>
              <a:t>Контекстная реклама в </a:t>
            </a:r>
            <a:r>
              <a:rPr lang="ru-RU" sz="1500" dirty="0" err="1"/>
              <a:t>Я.Директе</a:t>
            </a:r>
            <a:r>
              <a:rPr lang="ru-RU" sz="1500" dirty="0"/>
              <a:t>: 40 000 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dirty="0"/>
              <a:t>Реклама у блогеров-мамочек: 40 000 - 70 000 ₽</a:t>
            </a:r>
          </a:p>
          <a:p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1453190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A6E28-3CCE-926E-3B1E-2E3CC02F4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77143"/>
            <a:ext cx="7299298" cy="1374300"/>
          </a:xfrm>
        </p:spPr>
        <p:txBody>
          <a:bodyPr/>
          <a:lstStyle/>
          <a:p>
            <a:r>
              <a:rPr lang="ru-RU" sz="3600" dirty="0"/>
              <a:t>Подходы к оценке эффективности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C21DD81-89FA-DAB1-4317-3FB76C461D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6668" y="1642883"/>
            <a:ext cx="5239910" cy="3323473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b="1" dirty="0"/>
              <a:t>ROI</a:t>
            </a:r>
            <a:r>
              <a:rPr lang="ru-RU" sz="1500" dirty="0"/>
              <a:t> (Return On Investment)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b="1" dirty="0"/>
              <a:t>Количество</a:t>
            </a:r>
            <a:r>
              <a:rPr lang="ru-RU" sz="1500" dirty="0"/>
              <a:t> новых клиентов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b="1" dirty="0"/>
              <a:t>Уровень удовлетворенности клиентов</a:t>
            </a:r>
            <a:r>
              <a:rPr lang="ru-RU" sz="1500" dirty="0"/>
              <a:t>: через обратную связь, опросы клиентов и рейтинги о качестве услуг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500" b="1" dirty="0"/>
              <a:t>Уровень участия</a:t>
            </a:r>
            <a:r>
              <a:rPr lang="ru-RU" sz="1500" dirty="0"/>
              <a:t>: Отслеживание участия в мероприятиях (количество посетителей и участников) в соревнованиях, программах, акциях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5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9AB5B5-D7C6-D955-D82E-6DE5190389A9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16641" r="16641"/>
          <a:stretch/>
        </p:blipFill>
        <p:spPr/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F0D207-14BD-48AC-7425-7570EE5B2FE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/>
          <a:srcRect l="1907" r="1907"/>
          <a:stretch/>
        </p:blipFill>
        <p:spPr/>
      </p:pic>
    </p:spTree>
    <p:extLst>
      <p:ext uri="{BB962C8B-B14F-4D97-AF65-F5344CB8AC3E}">
        <p14:creationId xmlns:p14="http://schemas.microsoft.com/office/powerpoint/2010/main" val="608281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322100" y="3111475"/>
            <a:ext cx="2223049" cy="222304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>
            <a:spLocks noGrp="1"/>
          </p:cNvSpPr>
          <p:nvPr>
            <p:ph type="title"/>
          </p:nvPr>
        </p:nvSpPr>
        <p:spPr>
          <a:xfrm>
            <a:off x="3535820" y="2761800"/>
            <a:ext cx="4970014" cy="13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Глобальная цель бизнеса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6" name="Google Shape;376;p42"/>
          <p:cNvSpPr txBox="1">
            <a:spLocks noGrp="1"/>
          </p:cNvSpPr>
          <p:nvPr>
            <p:ph type="subTitle" idx="1"/>
          </p:nvPr>
        </p:nvSpPr>
        <p:spPr>
          <a:xfrm>
            <a:off x="3989672" y="3328843"/>
            <a:ext cx="5109113" cy="20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latin typeface="Franklin Gothic Medium" panose="020B0603020102020204" pitchFamily="34" charset="0"/>
              </a:rPr>
              <a:t>Увеличить </a:t>
            </a:r>
            <a:r>
              <a:rPr lang="ru-RU" sz="1400" b="1" dirty="0">
                <a:latin typeface="Franklin Gothic Medium" panose="020B0603020102020204" pitchFamily="34" charset="0"/>
              </a:rPr>
              <a:t>стабильную ежемесячную выручку</a:t>
            </a:r>
            <a:r>
              <a:rPr lang="ru-RU" sz="1400" dirty="0">
                <a:latin typeface="Franklin Gothic Medium" panose="020B0603020102020204" pitchFamily="34" charset="0"/>
              </a:rPr>
              <a:t> со всех отделений на </a:t>
            </a:r>
            <a:r>
              <a:rPr lang="ru-RU" sz="1400" b="1" dirty="0">
                <a:latin typeface="Franklin Gothic Medium" panose="020B0603020102020204" pitchFamily="34" charset="0"/>
              </a:rPr>
              <a:t>1 500 000 руб</a:t>
            </a:r>
            <a:r>
              <a:rPr lang="ru-RU" sz="1400" dirty="0">
                <a:latin typeface="Franklin Gothic Medium" panose="020B06030201020202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u-RU" sz="1400" dirty="0">
              <a:latin typeface="Franklin Gothic Medium" panose="020B06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ru-RU" sz="1400" dirty="0">
                <a:latin typeface="Franklin Gothic Medium" panose="020B0603020102020204" pitchFamily="34" charset="0"/>
              </a:rPr>
              <a:t>Обеспечить </a:t>
            </a:r>
            <a:r>
              <a:rPr lang="ru-RU" sz="1400" b="1" dirty="0">
                <a:latin typeface="Franklin Gothic Medium" panose="020B0603020102020204" pitchFamily="34" charset="0"/>
              </a:rPr>
              <a:t>стабильную рентабельность каждого отделения:</a:t>
            </a:r>
            <a:r>
              <a:rPr lang="ru-RU" sz="1400" dirty="0">
                <a:latin typeface="Franklin Gothic Medium" panose="020B0603020102020204" pitchFamily="34" charset="0"/>
              </a:rPr>
              <a:t> 30% (в идеале)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ru-RU" sz="1000" dirty="0">
              <a:latin typeface="Franklin Gothic Medium" panose="020B06030201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latin typeface="Franklin Gothic Medium" panose="020B0603020102020204" pitchFamily="34" charset="0"/>
              </a:rPr>
              <a:t>*сейчас детский бассейн -9%, фитнес -140%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400" dirty="0">
              <a:latin typeface="Franklin Gothic Medium" panose="020B0603020102020204" pitchFamily="34" charset="0"/>
            </a:endParaRPr>
          </a:p>
        </p:txBody>
      </p:sp>
      <p:pic>
        <p:nvPicPr>
          <p:cNvPr id="379" name="Google Shape;37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8487100" y="89351"/>
            <a:ext cx="573148" cy="57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491664" y="2381699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898940" y="2850747"/>
            <a:ext cx="293800" cy="293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Группа 26">
            <a:extLst>
              <a:ext uri="{FF2B5EF4-FFF2-40B4-BE49-F238E27FC236}">
                <a16:creationId xmlns:a16="http://schemas.microsoft.com/office/drawing/2014/main" id="{4AD36657-280F-1DF6-DCBA-919F24627981}"/>
              </a:ext>
            </a:extLst>
          </p:cNvPr>
          <p:cNvGrpSpPr/>
          <p:nvPr/>
        </p:nvGrpSpPr>
        <p:grpSpPr>
          <a:xfrm>
            <a:off x="3559161" y="3420232"/>
            <a:ext cx="380659" cy="391384"/>
            <a:chOff x="3761141" y="2290856"/>
            <a:chExt cx="561389" cy="561788"/>
          </a:xfrm>
        </p:grpSpPr>
        <p:pic>
          <p:nvPicPr>
            <p:cNvPr id="3" name="Google Shape;531;p49">
              <a:extLst>
                <a:ext uri="{FF2B5EF4-FFF2-40B4-BE49-F238E27FC236}">
                  <a16:creationId xmlns:a16="http://schemas.microsoft.com/office/drawing/2014/main" id="{C2B58EFA-DB20-14AF-764A-401F835B8BC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761141" y="2290856"/>
              <a:ext cx="561389" cy="561788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" name="Google Shape;546;p49">
              <a:extLst>
                <a:ext uri="{FF2B5EF4-FFF2-40B4-BE49-F238E27FC236}">
                  <a16:creationId xmlns:a16="http://schemas.microsoft.com/office/drawing/2014/main" id="{B1F8D9BC-8980-0931-8AE9-F86F95875753}"/>
                </a:ext>
              </a:extLst>
            </p:cNvPr>
            <p:cNvGrpSpPr/>
            <p:nvPr/>
          </p:nvGrpSpPr>
          <p:grpSpPr>
            <a:xfrm>
              <a:off x="3925678" y="2449492"/>
              <a:ext cx="242571" cy="241807"/>
              <a:chOff x="898875" y="4399275"/>
              <a:chExt cx="483700" cy="481850"/>
            </a:xfrm>
          </p:grpSpPr>
          <p:sp>
            <p:nvSpPr>
              <p:cNvPr id="5" name="Google Shape;547;p49">
                <a:extLst>
                  <a:ext uri="{FF2B5EF4-FFF2-40B4-BE49-F238E27FC236}">
                    <a16:creationId xmlns:a16="http://schemas.microsoft.com/office/drawing/2014/main" id="{810A060D-DBB4-9FA0-0306-36EC3B39EF95}"/>
                  </a:ext>
                </a:extLst>
              </p:cNvPr>
              <p:cNvSpPr/>
              <p:nvPr/>
            </p:nvSpPr>
            <p:spPr>
              <a:xfrm>
                <a:off x="992750" y="4642900"/>
                <a:ext cx="145300" cy="144100"/>
              </a:xfrm>
              <a:custGeom>
                <a:avLst/>
                <a:gdLst/>
                <a:ahLst/>
                <a:cxnLst/>
                <a:rect l="l" t="t" r="r" b="b"/>
                <a:pathLst>
                  <a:path w="5812" h="5764" extrusionOk="0">
                    <a:moveTo>
                      <a:pt x="994" y="0"/>
                    </a:moveTo>
                    <a:lnTo>
                      <a:pt x="988" y="12"/>
                    </a:lnTo>
                    <a:cubicBezTo>
                      <a:pt x="988" y="9"/>
                      <a:pt x="991" y="6"/>
                      <a:pt x="991" y="3"/>
                    </a:cubicBezTo>
                    <a:lnTo>
                      <a:pt x="991" y="3"/>
                    </a:lnTo>
                    <a:lnTo>
                      <a:pt x="979" y="27"/>
                    </a:lnTo>
                    <a:lnTo>
                      <a:pt x="108" y="1759"/>
                    </a:lnTo>
                    <a:cubicBezTo>
                      <a:pt x="0" y="1976"/>
                      <a:pt x="42" y="2241"/>
                      <a:pt x="214" y="2415"/>
                    </a:cubicBezTo>
                    <a:lnTo>
                      <a:pt x="3397" y="5598"/>
                    </a:lnTo>
                    <a:cubicBezTo>
                      <a:pt x="3506" y="5707"/>
                      <a:pt x="3649" y="5763"/>
                      <a:pt x="3795" y="5763"/>
                    </a:cubicBezTo>
                    <a:cubicBezTo>
                      <a:pt x="3883" y="5763"/>
                      <a:pt x="3971" y="5743"/>
                      <a:pt x="4053" y="5701"/>
                    </a:cubicBezTo>
                    <a:lnTo>
                      <a:pt x="5797" y="4827"/>
                    </a:lnTo>
                    <a:lnTo>
                      <a:pt x="5800" y="4824"/>
                    </a:lnTo>
                    <a:lnTo>
                      <a:pt x="5812" y="4818"/>
                    </a:lnTo>
                    <a:lnTo>
                      <a:pt x="99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6" name="Google Shape;548;p49">
                <a:extLst>
                  <a:ext uri="{FF2B5EF4-FFF2-40B4-BE49-F238E27FC236}">
                    <a16:creationId xmlns:a16="http://schemas.microsoft.com/office/drawing/2014/main" id="{4A34229D-8447-64C6-869B-015997E00B77}"/>
                  </a:ext>
                </a:extLst>
              </p:cNvPr>
              <p:cNvSpPr/>
              <p:nvPr/>
            </p:nvSpPr>
            <p:spPr>
              <a:xfrm>
                <a:off x="1138025" y="4763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7" name="Google Shape;549;p49">
                <a:extLst>
                  <a:ext uri="{FF2B5EF4-FFF2-40B4-BE49-F238E27FC236}">
                    <a16:creationId xmlns:a16="http://schemas.microsoft.com/office/drawing/2014/main" id="{C593AC9D-2035-FEB1-C94F-D7AC70B3F8E6}"/>
                  </a:ext>
                </a:extLst>
              </p:cNvPr>
              <p:cNvSpPr/>
              <p:nvPr/>
            </p:nvSpPr>
            <p:spPr>
              <a:xfrm>
                <a:off x="1269550" y="4399275"/>
                <a:ext cx="113025" cy="112125"/>
              </a:xfrm>
              <a:custGeom>
                <a:avLst/>
                <a:gdLst/>
                <a:ahLst/>
                <a:cxnLst/>
                <a:rect l="l" t="t" r="r" b="b"/>
                <a:pathLst>
                  <a:path w="4521" h="4485" extrusionOk="0">
                    <a:moveTo>
                      <a:pt x="3066" y="1"/>
                    </a:moveTo>
                    <a:cubicBezTo>
                      <a:pt x="1947" y="1"/>
                      <a:pt x="938" y="82"/>
                      <a:pt x="0" y="239"/>
                    </a:cubicBezTo>
                    <a:lnTo>
                      <a:pt x="9" y="895"/>
                    </a:lnTo>
                    <a:cubicBezTo>
                      <a:pt x="34" y="2862"/>
                      <a:pt x="1623" y="4452"/>
                      <a:pt x="3590" y="4476"/>
                    </a:cubicBezTo>
                    <a:lnTo>
                      <a:pt x="4243" y="4485"/>
                    </a:lnTo>
                    <a:cubicBezTo>
                      <a:pt x="4439" y="3313"/>
                      <a:pt x="4520" y="2028"/>
                      <a:pt x="4469" y="561"/>
                    </a:cubicBezTo>
                    <a:cubicBezTo>
                      <a:pt x="4457" y="266"/>
                      <a:pt x="4219" y="28"/>
                      <a:pt x="3924" y="16"/>
                    </a:cubicBezTo>
                    <a:cubicBezTo>
                      <a:pt x="3631" y="6"/>
                      <a:pt x="3345" y="1"/>
                      <a:pt x="30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8" name="Google Shape;550;p49">
                <a:extLst>
                  <a:ext uri="{FF2B5EF4-FFF2-40B4-BE49-F238E27FC236}">
                    <a16:creationId xmlns:a16="http://schemas.microsoft.com/office/drawing/2014/main" id="{018060DE-E7EE-4A52-6C27-EC1F2C49E5DC}"/>
                  </a:ext>
                </a:extLst>
              </p:cNvPr>
              <p:cNvSpPr/>
              <p:nvPr/>
            </p:nvSpPr>
            <p:spPr>
              <a:xfrm>
                <a:off x="1161975" y="4531175"/>
                <a:ext cx="91400" cy="84350"/>
              </a:xfrm>
              <a:custGeom>
                <a:avLst/>
                <a:gdLst/>
                <a:ahLst/>
                <a:cxnLst/>
                <a:rect l="l" t="t" r="r" b="b"/>
                <a:pathLst>
                  <a:path w="3656" h="3374" extrusionOk="0">
                    <a:moveTo>
                      <a:pt x="1821" y="1"/>
                    </a:moveTo>
                    <a:cubicBezTo>
                      <a:pt x="1137" y="1"/>
                      <a:pt x="523" y="415"/>
                      <a:pt x="262" y="1046"/>
                    </a:cubicBezTo>
                    <a:cubicBezTo>
                      <a:pt x="0" y="1678"/>
                      <a:pt x="145" y="2410"/>
                      <a:pt x="633" y="2894"/>
                    </a:cubicBezTo>
                    <a:cubicBezTo>
                      <a:pt x="952" y="3214"/>
                      <a:pt x="1391" y="3373"/>
                      <a:pt x="1830" y="3373"/>
                    </a:cubicBezTo>
                    <a:cubicBezTo>
                      <a:pt x="2269" y="3373"/>
                      <a:pt x="2707" y="3214"/>
                      <a:pt x="3027" y="2894"/>
                    </a:cubicBezTo>
                    <a:cubicBezTo>
                      <a:pt x="3511" y="2410"/>
                      <a:pt x="3656" y="1681"/>
                      <a:pt x="3394" y="1046"/>
                    </a:cubicBezTo>
                    <a:cubicBezTo>
                      <a:pt x="3132" y="413"/>
                      <a:pt x="2515" y="1"/>
                      <a:pt x="1828" y="1"/>
                    </a:cubicBezTo>
                    <a:cubicBezTo>
                      <a:pt x="1826" y="1"/>
                      <a:pt x="1823" y="1"/>
                      <a:pt x="182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9" name="Google Shape;551;p49">
                <a:extLst>
                  <a:ext uri="{FF2B5EF4-FFF2-40B4-BE49-F238E27FC236}">
                    <a16:creationId xmlns:a16="http://schemas.microsoft.com/office/drawing/2014/main" id="{2144040B-A65E-251C-7AF2-C7455F6F0CA0}"/>
                  </a:ext>
                </a:extLst>
              </p:cNvPr>
              <p:cNvSpPr/>
              <p:nvPr/>
            </p:nvSpPr>
            <p:spPr>
              <a:xfrm>
                <a:off x="1031050" y="4411100"/>
                <a:ext cx="338650" cy="338725"/>
              </a:xfrm>
              <a:custGeom>
                <a:avLst/>
                <a:gdLst/>
                <a:ahLst/>
                <a:cxnLst/>
                <a:rect l="l" t="t" r="r" b="b"/>
                <a:pathLst>
                  <a:path w="13546" h="13549" extrusionOk="0">
                    <a:moveTo>
                      <a:pt x="7066" y="3673"/>
                    </a:moveTo>
                    <a:cubicBezTo>
                      <a:pt x="7800" y="3673"/>
                      <a:pt x="8522" y="3960"/>
                      <a:pt x="9062" y="4500"/>
                    </a:cubicBezTo>
                    <a:cubicBezTo>
                      <a:pt x="10170" y="5602"/>
                      <a:pt x="10170" y="7393"/>
                      <a:pt x="9062" y="8492"/>
                    </a:cubicBezTo>
                    <a:cubicBezTo>
                      <a:pt x="8522" y="9032"/>
                      <a:pt x="7800" y="9319"/>
                      <a:pt x="7066" y="9319"/>
                    </a:cubicBezTo>
                    <a:cubicBezTo>
                      <a:pt x="6702" y="9319"/>
                      <a:pt x="6334" y="9248"/>
                      <a:pt x="5984" y="9104"/>
                    </a:cubicBezTo>
                    <a:cubicBezTo>
                      <a:pt x="4930" y="8667"/>
                      <a:pt x="4244" y="7637"/>
                      <a:pt x="4244" y="6496"/>
                    </a:cubicBezTo>
                    <a:cubicBezTo>
                      <a:pt x="4244" y="5355"/>
                      <a:pt x="4930" y="4325"/>
                      <a:pt x="5984" y="3888"/>
                    </a:cubicBezTo>
                    <a:cubicBezTo>
                      <a:pt x="6334" y="3744"/>
                      <a:pt x="6702" y="3673"/>
                      <a:pt x="7066" y="3673"/>
                    </a:cubicBezTo>
                    <a:close/>
                    <a:moveTo>
                      <a:pt x="3868" y="9124"/>
                    </a:moveTo>
                    <a:cubicBezTo>
                      <a:pt x="4006" y="9124"/>
                      <a:pt x="4147" y="9176"/>
                      <a:pt x="4262" y="9290"/>
                    </a:cubicBezTo>
                    <a:cubicBezTo>
                      <a:pt x="4481" y="9510"/>
                      <a:pt x="4481" y="9869"/>
                      <a:pt x="4262" y="10088"/>
                    </a:cubicBezTo>
                    <a:cubicBezTo>
                      <a:pt x="4147" y="10204"/>
                      <a:pt x="4005" y="10255"/>
                      <a:pt x="3866" y="10255"/>
                    </a:cubicBezTo>
                    <a:cubicBezTo>
                      <a:pt x="3576" y="10255"/>
                      <a:pt x="3298" y="10031"/>
                      <a:pt x="3298" y="9691"/>
                    </a:cubicBezTo>
                    <a:cubicBezTo>
                      <a:pt x="3298" y="9350"/>
                      <a:pt x="3577" y="9124"/>
                      <a:pt x="3868" y="9124"/>
                    </a:cubicBezTo>
                    <a:close/>
                    <a:moveTo>
                      <a:pt x="8414" y="1"/>
                    </a:moveTo>
                    <a:cubicBezTo>
                      <a:pt x="6466" y="507"/>
                      <a:pt x="4888" y="1425"/>
                      <a:pt x="3518" y="2846"/>
                    </a:cubicBezTo>
                    <a:cubicBezTo>
                      <a:pt x="2169" y="4244"/>
                      <a:pt x="1000" y="6282"/>
                      <a:pt x="1" y="8212"/>
                    </a:cubicBezTo>
                    <a:lnTo>
                      <a:pt x="5337" y="13548"/>
                    </a:lnTo>
                    <a:cubicBezTo>
                      <a:pt x="7267" y="12549"/>
                      <a:pt x="9309" y="11380"/>
                      <a:pt x="10706" y="10031"/>
                    </a:cubicBezTo>
                    <a:cubicBezTo>
                      <a:pt x="12124" y="8664"/>
                      <a:pt x="13039" y="7086"/>
                      <a:pt x="13545" y="5138"/>
                    </a:cubicBezTo>
                    <a:lnTo>
                      <a:pt x="13112" y="5129"/>
                    </a:lnTo>
                    <a:cubicBezTo>
                      <a:pt x="10534" y="5099"/>
                      <a:pt x="8453" y="3015"/>
                      <a:pt x="8420" y="440"/>
                    </a:cubicBezTo>
                    <a:lnTo>
                      <a:pt x="84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0" name="Google Shape;552;p49">
                <a:extLst>
                  <a:ext uri="{FF2B5EF4-FFF2-40B4-BE49-F238E27FC236}">
                    <a16:creationId xmlns:a16="http://schemas.microsoft.com/office/drawing/2014/main" id="{442775EE-E554-2DE1-AF95-4DA366130964}"/>
                  </a:ext>
                </a:extLst>
              </p:cNvPr>
              <p:cNvSpPr/>
              <p:nvPr/>
            </p:nvSpPr>
            <p:spPr>
              <a:xfrm>
                <a:off x="1130500" y="4740450"/>
                <a:ext cx="108950" cy="11125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4450" extrusionOk="0">
                    <a:moveTo>
                      <a:pt x="4358" y="1"/>
                    </a:moveTo>
                    <a:lnTo>
                      <a:pt x="4358" y="1"/>
                    </a:lnTo>
                    <a:cubicBezTo>
                      <a:pt x="2906" y="877"/>
                      <a:pt x="1437" y="1609"/>
                      <a:pt x="1" y="2332"/>
                    </a:cubicBezTo>
                    <a:cubicBezTo>
                      <a:pt x="58" y="3090"/>
                      <a:pt x="112" y="3789"/>
                      <a:pt x="118" y="3882"/>
                    </a:cubicBezTo>
                    <a:cubicBezTo>
                      <a:pt x="118" y="4211"/>
                      <a:pt x="387" y="4450"/>
                      <a:pt x="683" y="4450"/>
                    </a:cubicBezTo>
                    <a:cubicBezTo>
                      <a:pt x="767" y="4450"/>
                      <a:pt x="854" y="4430"/>
                      <a:pt x="937" y="4388"/>
                    </a:cubicBezTo>
                    <a:cubicBezTo>
                      <a:pt x="1039" y="4295"/>
                      <a:pt x="3858" y="3208"/>
                      <a:pt x="435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1" name="Google Shape;553;p49">
                <a:extLst>
                  <a:ext uri="{FF2B5EF4-FFF2-40B4-BE49-F238E27FC236}">
                    <a16:creationId xmlns:a16="http://schemas.microsoft.com/office/drawing/2014/main" id="{548C5921-C206-577F-AE1C-36B0E94D9118}"/>
                  </a:ext>
                </a:extLst>
              </p:cNvPr>
              <p:cNvSpPr/>
              <p:nvPr/>
            </p:nvSpPr>
            <p:spPr>
              <a:xfrm>
                <a:off x="927325" y="4539825"/>
                <a:ext cx="114150" cy="109800"/>
              </a:xfrm>
              <a:custGeom>
                <a:avLst/>
                <a:gdLst/>
                <a:ahLst/>
                <a:cxnLst/>
                <a:rect l="l" t="t" r="r" b="b"/>
                <a:pathLst>
                  <a:path w="4566" h="4392" extrusionOk="0">
                    <a:moveTo>
                      <a:pt x="4565" y="1"/>
                    </a:moveTo>
                    <a:lnTo>
                      <a:pt x="4565" y="1"/>
                    </a:lnTo>
                    <a:cubicBezTo>
                      <a:pt x="1268" y="459"/>
                      <a:pt x="184" y="3334"/>
                      <a:pt x="91" y="3437"/>
                    </a:cubicBezTo>
                    <a:cubicBezTo>
                      <a:pt x="0" y="3611"/>
                      <a:pt x="9" y="3822"/>
                      <a:pt x="112" y="3988"/>
                    </a:cubicBezTo>
                    <a:cubicBezTo>
                      <a:pt x="295" y="4286"/>
                      <a:pt x="606" y="4232"/>
                      <a:pt x="723" y="4256"/>
                    </a:cubicBezTo>
                    <a:lnTo>
                      <a:pt x="2214" y="4391"/>
                    </a:lnTo>
                    <a:cubicBezTo>
                      <a:pt x="2945" y="2928"/>
                      <a:pt x="3680" y="1458"/>
                      <a:pt x="4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2" name="Google Shape;554;p49">
                <a:extLst>
                  <a:ext uri="{FF2B5EF4-FFF2-40B4-BE49-F238E27FC236}">
                    <a16:creationId xmlns:a16="http://schemas.microsoft.com/office/drawing/2014/main" id="{C82E4DF3-71B3-226E-16EF-91E2153DFA1A}"/>
                  </a:ext>
                </a:extLst>
              </p:cNvPr>
              <p:cNvSpPr/>
              <p:nvPr/>
            </p:nvSpPr>
            <p:spPr>
              <a:xfrm>
                <a:off x="898875" y="4711550"/>
                <a:ext cx="170825" cy="169575"/>
              </a:xfrm>
              <a:custGeom>
                <a:avLst/>
                <a:gdLst/>
                <a:ahLst/>
                <a:cxnLst/>
                <a:rect l="l" t="t" r="r" b="b"/>
                <a:pathLst>
                  <a:path w="6833" h="6783" extrusionOk="0">
                    <a:moveTo>
                      <a:pt x="2846" y="1"/>
                    </a:moveTo>
                    <a:cubicBezTo>
                      <a:pt x="1747" y="1052"/>
                      <a:pt x="503" y="4602"/>
                      <a:pt x="63" y="6050"/>
                    </a:cubicBezTo>
                    <a:cubicBezTo>
                      <a:pt x="0" y="6252"/>
                      <a:pt x="54" y="6469"/>
                      <a:pt x="202" y="6616"/>
                    </a:cubicBezTo>
                    <a:cubicBezTo>
                      <a:pt x="309" y="6724"/>
                      <a:pt x="454" y="6782"/>
                      <a:pt x="602" y="6782"/>
                    </a:cubicBezTo>
                    <a:cubicBezTo>
                      <a:pt x="656" y="6782"/>
                      <a:pt x="711" y="6774"/>
                      <a:pt x="765" y="6758"/>
                    </a:cubicBezTo>
                    <a:cubicBezTo>
                      <a:pt x="2225" y="6318"/>
                      <a:pt x="5782" y="5084"/>
                      <a:pt x="6833" y="3981"/>
                    </a:cubicBezTo>
                    <a:cubicBezTo>
                      <a:pt x="6655" y="3900"/>
                      <a:pt x="6492" y="3789"/>
                      <a:pt x="6354" y="3650"/>
                    </a:cubicBezTo>
                    <a:lnTo>
                      <a:pt x="5167" y="2464"/>
                    </a:lnTo>
                    <a:lnTo>
                      <a:pt x="4767" y="2861"/>
                    </a:lnTo>
                    <a:cubicBezTo>
                      <a:pt x="4658" y="2967"/>
                      <a:pt x="4517" y="3020"/>
                      <a:pt x="4375" y="3020"/>
                    </a:cubicBezTo>
                    <a:cubicBezTo>
                      <a:pt x="4231" y="3020"/>
                      <a:pt x="4086" y="2965"/>
                      <a:pt x="3975" y="2855"/>
                    </a:cubicBezTo>
                    <a:cubicBezTo>
                      <a:pt x="3758" y="2638"/>
                      <a:pt x="3755" y="2286"/>
                      <a:pt x="3969" y="2063"/>
                    </a:cubicBezTo>
                    <a:lnTo>
                      <a:pt x="4369" y="1663"/>
                    </a:lnTo>
                    <a:lnTo>
                      <a:pt x="3171" y="464"/>
                    </a:lnTo>
                    <a:cubicBezTo>
                      <a:pt x="3035" y="329"/>
                      <a:pt x="2927" y="172"/>
                      <a:pt x="28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tx1"/>
                  </a:solidFill>
                  <a:latin typeface="Franklin Gothic Medium" panose="020B0603020102020204" pitchFamily="34" charset="0"/>
                </a:endParaRPr>
              </a:p>
            </p:txBody>
          </p:sp>
        </p:grpSp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B1F065E3-F08D-FD8E-4F1D-FB8393A5EBFE}"/>
              </a:ext>
            </a:extLst>
          </p:cNvPr>
          <p:cNvGrpSpPr/>
          <p:nvPr/>
        </p:nvGrpSpPr>
        <p:grpSpPr>
          <a:xfrm>
            <a:off x="3559161" y="4138595"/>
            <a:ext cx="386739" cy="376204"/>
            <a:chOff x="3761141" y="3278591"/>
            <a:chExt cx="576040" cy="578416"/>
          </a:xfrm>
        </p:grpSpPr>
        <p:pic>
          <p:nvPicPr>
            <p:cNvPr id="13" name="Google Shape;999;p72">
              <a:extLst>
                <a:ext uri="{FF2B5EF4-FFF2-40B4-BE49-F238E27FC236}">
                  <a16:creationId xmlns:a16="http://schemas.microsoft.com/office/drawing/2014/main" id="{68DC608E-03B0-F0BF-640D-6BDF9487CC13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761141" y="3278591"/>
              <a:ext cx="576040" cy="57841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" name="Google Shape;1008;p72">
              <a:extLst>
                <a:ext uri="{FF2B5EF4-FFF2-40B4-BE49-F238E27FC236}">
                  <a16:creationId xmlns:a16="http://schemas.microsoft.com/office/drawing/2014/main" id="{529C5677-ABC0-28A3-98B4-A009A41B8F48}"/>
                </a:ext>
              </a:extLst>
            </p:cNvPr>
            <p:cNvGrpSpPr/>
            <p:nvPr/>
          </p:nvGrpSpPr>
          <p:grpSpPr>
            <a:xfrm>
              <a:off x="3901403" y="3416717"/>
              <a:ext cx="303856" cy="302163"/>
              <a:chOff x="5049725" y="1435050"/>
              <a:chExt cx="486550" cy="481850"/>
            </a:xfrm>
          </p:grpSpPr>
          <p:sp>
            <p:nvSpPr>
              <p:cNvPr id="15" name="Google Shape;1009;p72">
                <a:extLst>
                  <a:ext uri="{FF2B5EF4-FFF2-40B4-BE49-F238E27FC236}">
                    <a16:creationId xmlns:a16="http://schemas.microsoft.com/office/drawing/2014/main" id="{2D90A6E1-E501-15E3-01D8-6D06ED763DB7}"/>
                  </a:ext>
                </a:extLst>
              </p:cNvPr>
              <p:cNvSpPr/>
              <p:nvPr/>
            </p:nvSpPr>
            <p:spPr>
              <a:xfrm>
                <a:off x="5136300" y="1519775"/>
                <a:ext cx="310550" cy="310550"/>
              </a:xfrm>
              <a:custGeom>
                <a:avLst/>
                <a:gdLst/>
                <a:ahLst/>
                <a:cxnLst/>
                <a:rect l="l" t="t" r="r" b="b"/>
                <a:pathLst>
                  <a:path w="12422" h="12422" extrusionOk="0">
                    <a:moveTo>
                      <a:pt x="6209" y="1"/>
                    </a:moveTo>
                    <a:cubicBezTo>
                      <a:pt x="2786" y="1"/>
                      <a:pt x="0" y="2786"/>
                      <a:pt x="0" y="6213"/>
                    </a:cubicBezTo>
                    <a:cubicBezTo>
                      <a:pt x="0" y="9637"/>
                      <a:pt x="2786" y="12422"/>
                      <a:pt x="6209" y="12422"/>
                    </a:cubicBezTo>
                    <a:cubicBezTo>
                      <a:pt x="9636" y="12422"/>
                      <a:pt x="12422" y="9637"/>
                      <a:pt x="12422" y="6213"/>
                    </a:cubicBezTo>
                    <a:cubicBezTo>
                      <a:pt x="12422" y="5219"/>
                      <a:pt x="12160" y="4258"/>
                      <a:pt x="11711" y="3388"/>
                    </a:cubicBezTo>
                    <a:lnTo>
                      <a:pt x="11428" y="3388"/>
                    </a:lnTo>
                    <a:lnTo>
                      <a:pt x="10780" y="4036"/>
                    </a:lnTo>
                    <a:cubicBezTo>
                      <a:pt x="11112" y="4713"/>
                      <a:pt x="11286" y="5457"/>
                      <a:pt x="11292" y="6213"/>
                    </a:cubicBezTo>
                    <a:cubicBezTo>
                      <a:pt x="11292" y="9013"/>
                      <a:pt x="9010" y="11293"/>
                      <a:pt x="6209" y="11293"/>
                    </a:cubicBezTo>
                    <a:cubicBezTo>
                      <a:pt x="3409" y="11293"/>
                      <a:pt x="1129" y="9013"/>
                      <a:pt x="1129" y="6213"/>
                    </a:cubicBezTo>
                    <a:cubicBezTo>
                      <a:pt x="1129" y="3409"/>
                      <a:pt x="3409" y="1130"/>
                      <a:pt x="6209" y="1130"/>
                    </a:cubicBezTo>
                    <a:cubicBezTo>
                      <a:pt x="6965" y="1133"/>
                      <a:pt x="7709" y="1307"/>
                      <a:pt x="8387" y="1639"/>
                    </a:cubicBezTo>
                    <a:lnTo>
                      <a:pt x="9034" y="994"/>
                    </a:lnTo>
                    <a:lnTo>
                      <a:pt x="9034" y="708"/>
                    </a:lnTo>
                    <a:cubicBezTo>
                      <a:pt x="8164" y="260"/>
                      <a:pt x="7203" y="1"/>
                      <a:pt x="6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6" name="Google Shape;1010;p72">
                <a:extLst>
                  <a:ext uri="{FF2B5EF4-FFF2-40B4-BE49-F238E27FC236}">
                    <a16:creationId xmlns:a16="http://schemas.microsoft.com/office/drawing/2014/main" id="{29EEA209-DEC4-7587-5552-4F16F9B35217}"/>
                  </a:ext>
                </a:extLst>
              </p:cNvPr>
              <p:cNvSpPr/>
              <p:nvPr/>
            </p:nvSpPr>
            <p:spPr>
              <a:xfrm>
                <a:off x="5184925" y="157625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4" y="0"/>
                    </a:moveTo>
                    <a:cubicBezTo>
                      <a:pt x="2665" y="0"/>
                      <a:pt x="1226" y="964"/>
                      <a:pt x="612" y="2439"/>
                    </a:cubicBezTo>
                    <a:cubicBezTo>
                      <a:pt x="0" y="3918"/>
                      <a:pt x="341" y="5616"/>
                      <a:pt x="1470" y="6748"/>
                    </a:cubicBezTo>
                    <a:cubicBezTo>
                      <a:pt x="2225" y="7503"/>
                      <a:pt x="3236" y="7904"/>
                      <a:pt x="4264" y="7904"/>
                    </a:cubicBezTo>
                    <a:cubicBezTo>
                      <a:pt x="4774" y="7904"/>
                      <a:pt x="5287" y="7806"/>
                      <a:pt x="5776" y="7603"/>
                    </a:cubicBezTo>
                    <a:cubicBezTo>
                      <a:pt x="7255" y="6992"/>
                      <a:pt x="8218" y="5550"/>
                      <a:pt x="8218" y="3954"/>
                    </a:cubicBezTo>
                    <a:cubicBezTo>
                      <a:pt x="8212" y="3502"/>
                      <a:pt x="8131" y="3059"/>
                      <a:pt x="7974" y="2638"/>
                    </a:cubicBezTo>
                    <a:lnTo>
                      <a:pt x="7050" y="3565"/>
                    </a:lnTo>
                    <a:cubicBezTo>
                      <a:pt x="7071" y="3692"/>
                      <a:pt x="7083" y="3821"/>
                      <a:pt x="7089" y="3954"/>
                    </a:cubicBezTo>
                    <a:cubicBezTo>
                      <a:pt x="7089" y="5095"/>
                      <a:pt x="6399" y="6125"/>
                      <a:pt x="5345" y="6562"/>
                    </a:cubicBezTo>
                    <a:cubicBezTo>
                      <a:pt x="4996" y="6706"/>
                      <a:pt x="4629" y="6776"/>
                      <a:pt x="4265" y="6776"/>
                    </a:cubicBezTo>
                    <a:cubicBezTo>
                      <a:pt x="3530" y="6776"/>
                      <a:pt x="2808" y="6489"/>
                      <a:pt x="2268" y="5947"/>
                    </a:cubicBezTo>
                    <a:cubicBezTo>
                      <a:pt x="1461" y="5140"/>
                      <a:pt x="1220" y="3927"/>
                      <a:pt x="1657" y="2873"/>
                    </a:cubicBezTo>
                    <a:cubicBezTo>
                      <a:pt x="2093" y="1816"/>
                      <a:pt x="3123" y="1129"/>
                      <a:pt x="4264" y="1129"/>
                    </a:cubicBezTo>
                    <a:cubicBezTo>
                      <a:pt x="4394" y="1132"/>
                      <a:pt x="4523" y="1144"/>
                      <a:pt x="4653" y="1168"/>
                    </a:cubicBezTo>
                    <a:lnTo>
                      <a:pt x="5580" y="241"/>
                    </a:lnTo>
                    <a:cubicBezTo>
                      <a:pt x="5159" y="84"/>
                      <a:pt x="4713" y="3"/>
                      <a:pt x="426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7" name="Google Shape;1011;p72">
                <a:extLst>
                  <a:ext uri="{FF2B5EF4-FFF2-40B4-BE49-F238E27FC236}">
                    <a16:creationId xmlns:a16="http://schemas.microsoft.com/office/drawing/2014/main" id="{B8051512-E498-EB8E-3C06-E33B75C7BF76}"/>
                  </a:ext>
                </a:extLst>
              </p:cNvPr>
              <p:cNvSpPr/>
              <p:nvPr/>
            </p:nvSpPr>
            <p:spPr>
              <a:xfrm>
                <a:off x="5049725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672" y="1"/>
                    </a:moveTo>
                    <a:cubicBezTo>
                      <a:pt x="4379" y="1"/>
                      <a:pt x="0" y="4307"/>
                      <a:pt x="0" y="9601"/>
                    </a:cubicBezTo>
                    <a:cubicBezTo>
                      <a:pt x="0" y="14892"/>
                      <a:pt x="4379" y="19273"/>
                      <a:pt x="9672" y="19273"/>
                    </a:cubicBezTo>
                    <a:cubicBezTo>
                      <a:pt x="14966" y="19273"/>
                      <a:pt x="19272" y="14892"/>
                      <a:pt x="19272" y="9601"/>
                    </a:cubicBezTo>
                    <a:cubicBezTo>
                      <a:pt x="19269" y="8204"/>
                      <a:pt x="18962" y="6821"/>
                      <a:pt x="18369" y="5557"/>
                    </a:cubicBezTo>
                    <a:lnTo>
                      <a:pt x="17646" y="6279"/>
                    </a:lnTo>
                    <a:cubicBezTo>
                      <a:pt x="17327" y="6599"/>
                      <a:pt x="16896" y="6776"/>
                      <a:pt x="16448" y="6776"/>
                    </a:cubicBezTo>
                    <a:lnTo>
                      <a:pt x="16430" y="6776"/>
                    </a:lnTo>
                    <a:cubicBezTo>
                      <a:pt x="16809" y="7671"/>
                      <a:pt x="17008" y="8628"/>
                      <a:pt x="17014" y="9601"/>
                    </a:cubicBezTo>
                    <a:cubicBezTo>
                      <a:pt x="17014" y="13648"/>
                      <a:pt x="13720" y="16939"/>
                      <a:pt x="9672" y="16939"/>
                    </a:cubicBezTo>
                    <a:cubicBezTo>
                      <a:pt x="5625" y="16939"/>
                      <a:pt x="2334" y="13648"/>
                      <a:pt x="2334" y="9601"/>
                    </a:cubicBezTo>
                    <a:cubicBezTo>
                      <a:pt x="2334" y="5554"/>
                      <a:pt x="5625" y="2259"/>
                      <a:pt x="9672" y="2259"/>
                    </a:cubicBezTo>
                    <a:cubicBezTo>
                      <a:pt x="10642" y="2265"/>
                      <a:pt x="11603" y="2464"/>
                      <a:pt x="12497" y="2844"/>
                    </a:cubicBezTo>
                    <a:lnTo>
                      <a:pt x="12497" y="2825"/>
                    </a:lnTo>
                    <a:cubicBezTo>
                      <a:pt x="12494" y="2374"/>
                      <a:pt x="12672" y="1943"/>
                      <a:pt x="12991" y="1627"/>
                    </a:cubicBezTo>
                    <a:lnTo>
                      <a:pt x="13713" y="904"/>
                    </a:lnTo>
                    <a:cubicBezTo>
                      <a:pt x="12449" y="311"/>
                      <a:pt x="11070" y="4"/>
                      <a:pt x="967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8" name="Google Shape;1012;p72">
                <a:extLst>
                  <a:ext uri="{FF2B5EF4-FFF2-40B4-BE49-F238E27FC236}">
                    <a16:creationId xmlns:a16="http://schemas.microsoft.com/office/drawing/2014/main" id="{5917A796-9DB9-7F64-51C7-135EE2340543}"/>
                  </a:ext>
                </a:extLst>
              </p:cNvPr>
              <p:cNvSpPr/>
              <p:nvPr/>
            </p:nvSpPr>
            <p:spPr>
              <a:xfrm>
                <a:off x="5245825" y="1435050"/>
                <a:ext cx="290450" cy="282350"/>
              </a:xfrm>
              <a:custGeom>
                <a:avLst/>
                <a:gdLst/>
                <a:ahLst/>
                <a:cxnLst/>
                <a:rect l="l" t="t" r="r" b="b"/>
                <a:pathLst>
                  <a:path w="11618" h="11294" extrusionOk="0">
                    <a:moveTo>
                      <a:pt x="8601" y="1"/>
                    </a:moveTo>
                    <a:cubicBezTo>
                      <a:pt x="8461" y="1"/>
                      <a:pt x="8319" y="52"/>
                      <a:pt x="8203" y="168"/>
                    </a:cubicBezTo>
                    <a:lnTo>
                      <a:pt x="5945" y="2426"/>
                    </a:lnTo>
                    <a:cubicBezTo>
                      <a:pt x="5839" y="2531"/>
                      <a:pt x="5779" y="2676"/>
                      <a:pt x="5782" y="2826"/>
                    </a:cubicBezTo>
                    <a:lnTo>
                      <a:pt x="5782" y="4850"/>
                    </a:lnTo>
                    <a:lnTo>
                      <a:pt x="2554" y="8075"/>
                    </a:lnTo>
                    <a:cubicBezTo>
                      <a:pt x="2328" y="7967"/>
                      <a:pt x="2081" y="7906"/>
                      <a:pt x="1828" y="7906"/>
                    </a:cubicBezTo>
                    <a:cubicBezTo>
                      <a:pt x="1142" y="7906"/>
                      <a:pt x="525" y="8319"/>
                      <a:pt x="263" y="8951"/>
                    </a:cubicBezTo>
                    <a:cubicBezTo>
                      <a:pt x="1" y="9584"/>
                      <a:pt x="145" y="10312"/>
                      <a:pt x="630" y="10797"/>
                    </a:cubicBezTo>
                    <a:cubicBezTo>
                      <a:pt x="954" y="11122"/>
                      <a:pt x="1388" y="11294"/>
                      <a:pt x="1828" y="11294"/>
                    </a:cubicBezTo>
                    <a:cubicBezTo>
                      <a:pt x="2046" y="11294"/>
                      <a:pt x="2266" y="11251"/>
                      <a:pt x="2476" y="11165"/>
                    </a:cubicBezTo>
                    <a:cubicBezTo>
                      <a:pt x="3108" y="10903"/>
                      <a:pt x="3524" y="10285"/>
                      <a:pt x="3524" y="9602"/>
                    </a:cubicBezTo>
                    <a:cubicBezTo>
                      <a:pt x="3521" y="9349"/>
                      <a:pt x="3463" y="9102"/>
                      <a:pt x="3352" y="8876"/>
                    </a:cubicBezTo>
                    <a:lnTo>
                      <a:pt x="6580" y="5648"/>
                    </a:lnTo>
                    <a:lnTo>
                      <a:pt x="8604" y="5648"/>
                    </a:lnTo>
                    <a:cubicBezTo>
                      <a:pt x="8754" y="5648"/>
                      <a:pt x="8896" y="5588"/>
                      <a:pt x="9004" y="5482"/>
                    </a:cubicBezTo>
                    <a:lnTo>
                      <a:pt x="11263" y="3224"/>
                    </a:lnTo>
                    <a:cubicBezTo>
                      <a:pt x="11618" y="2869"/>
                      <a:pt x="11365" y="2260"/>
                      <a:pt x="10862" y="2260"/>
                    </a:cubicBezTo>
                    <a:lnTo>
                      <a:pt x="9170" y="2260"/>
                    </a:lnTo>
                    <a:lnTo>
                      <a:pt x="9170" y="568"/>
                    </a:lnTo>
                    <a:cubicBezTo>
                      <a:pt x="9170" y="226"/>
                      <a:pt x="8892" y="1"/>
                      <a:pt x="86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</p:grpSp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C18895A-D85F-E322-0883-524EF9529AB8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5"/>
          <a:srcRect t="39" b="39"/>
          <a:stretch>
            <a:fillRect/>
          </a:stretch>
        </p:blipFill>
        <p:spPr/>
      </p:pic>
      <p:sp>
        <p:nvSpPr>
          <p:cNvPr id="29" name="Google Shape;375;p42">
            <a:extLst>
              <a:ext uri="{FF2B5EF4-FFF2-40B4-BE49-F238E27FC236}">
                <a16:creationId xmlns:a16="http://schemas.microsoft.com/office/drawing/2014/main" id="{476F5FB9-9A90-9375-8314-CE9E7C4E56C9}"/>
              </a:ext>
            </a:extLst>
          </p:cNvPr>
          <p:cNvSpPr txBox="1">
            <a:spLocks/>
          </p:cNvSpPr>
          <p:nvPr/>
        </p:nvSpPr>
        <p:spPr>
          <a:xfrm>
            <a:off x="3493745" y="89351"/>
            <a:ext cx="5211393" cy="13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Medium"/>
              <a:buNone/>
              <a:defRPr sz="96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l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ноябрь 2023 мы имеем</a:t>
            </a:r>
          </a:p>
          <a:p>
            <a:pPr algn="l"/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B9D0CC-2A8A-7B97-222F-126D02FA81DF}"/>
              </a:ext>
            </a:extLst>
          </p:cNvPr>
          <p:cNvSpPr txBox="1"/>
          <p:nvPr/>
        </p:nvSpPr>
        <p:spPr>
          <a:xfrm>
            <a:off x="3947597" y="664960"/>
            <a:ext cx="5211393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Бассейн</a:t>
            </a:r>
            <a:r>
              <a:rPr lang="ru-RU" dirty="0">
                <a:solidFill>
                  <a:schemeClr val="bg2"/>
                </a:solidFill>
                <a:latin typeface="Franklin Gothic Medium" panose="020B0603020102020204" pitchFamily="34" charset="0"/>
              </a:rPr>
              <a:t>: заполняемость 130 чел/месяц</a:t>
            </a:r>
          </a:p>
          <a:p>
            <a:endParaRPr lang="ru-RU" dirty="0">
              <a:solidFill>
                <a:schemeClr val="bg2"/>
              </a:solidFill>
              <a:latin typeface="Franklin Gothic Medium" panose="020B0603020102020204" pitchFamily="34" charset="0"/>
            </a:endParaRPr>
          </a:p>
          <a:p>
            <a:r>
              <a:rPr lang="ru-RU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Главное конкурентное преимущество, которое выделяет компания: </a:t>
            </a:r>
            <a:r>
              <a:rPr lang="ru-RU" sz="1500" b="1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детские секции</a:t>
            </a:r>
          </a:p>
          <a:p>
            <a:endParaRPr lang="ru-RU" dirty="0">
              <a:solidFill>
                <a:schemeClr val="bg2"/>
              </a:solidFill>
              <a:latin typeface="Franklin Gothic Medium" panose="020B0603020102020204" pitchFamily="34" charset="0"/>
            </a:endParaRPr>
          </a:p>
          <a:p>
            <a:r>
              <a:rPr lang="ru-RU" dirty="0">
                <a:solidFill>
                  <a:schemeClr val="bg2"/>
                </a:solidFill>
                <a:latin typeface="Franklin Gothic Medium" panose="020B0603020102020204" pitchFamily="34" charset="0"/>
              </a:rPr>
              <a:t>Упор на </a:t>
            </a:r>
            <a:r>
              <a:rPr lang="ru-RU" sz="1500" b="1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детский спорт </a:t>
            </a:r>
            <a:r>
              <a:rPr lang="ru-RU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и </a:t>
            </a:r>
            <a:r>
              <a:rPr lang="ru-RU" sz="1500" b="1" dirty="0">
                <a:solidFill>
                  <a:schemeClr val="bg2"/>
                </a:solidFill>
                <a:latin typeface="Franklin Gothic Medium" panose="020B0603020102020204" pitchFamily="34" charset="0"/>
              </a:rPr>
              <a:t>профессиональных тренеров </a:t>
            </a:r>
            <a:r>
              <a:rPr lang="ru-RU" dirty="0">
                <a:solidFill>
                  <a:schemeClr val="bg2"/>
                </a:solidFill>
                <a:latin typeface="Franklin Gothic Medium" panose="020B0603020102020204" pitchFamily="34" charset="0"/>
              </a:rPr>
              <a:t>с педагогическим, спортивным и психологическим образованием</a:t>
            </a:r>
          </a:p>
        </p:txBody>
      </p:sp>
      <p:pic>
        <p:nvPicPr>
          <p:cNvPr id="357" name="Рисунок 356">
            <a:extLst>
              <a:ext uri="{FF2B5EF4-FFF2-40B4-BE49-F238E27FC236}">
                <a16:creationId xmlns:a16="http://schemas.microsoft.com/office/drawing/2014/main" id="{E156CD9C-5ACE-668E-478A-239D7D4CE81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6"/>
          <a:srcRect l="16648" r="16648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27249" y="4076923"/>
            <a:ext cx="2133052" cy="2133152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439200" cy="116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Маркетинговая цель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3" name="Google Shape;423;p46"/>
          <p:cNvSpPr txBox="1">
            <a:spLocks noGrp="1"/>
          </p:cNvSpPr>
          <p:nvPr>
            <p:ph type="subTitle" idx="1"/>
          </p:nvPr>
        </p:nvSpPr>
        <p:spPr>
          <a:xfrm>
            <a:off x="1477316" y="2851265"/>
            <a:ext cx="4580529" cy="14300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Выявить основной посыл компании и транслировать его в коммуникации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Развить лояльность к бренду, чтобы клиенты возвращались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4" name="Google Shape;424;p46"/>
          <p:cNvSpPr txBox="1">
            <a:spLocks noGrp="1"/>
          </p:cNvSpPr>
          <p:nvPr>
            <p:ph type="subTitle" idx="2"/>
          </p:nvPr>
        </p:nvSpPr>
        <p:spPr>
          <a:xfrm>
            <a:off x="1477316" y="1243188"/>
            <a:ext cx="4405994" cy="7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Привлечь 100 новых клиентов в детский бассейн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5D21355B-6B68-38A6-9013-A090571B89C3}"/>
              </a:ext>
            </a:extLst>
          </p:cNvPr>
          <p:cNvGrpSpPr/>
          <p:nvPr/>
        </p:nvGrpSpPr>
        <p:grpSpPr>
          <a:xfrm>
            <a:off x="973726" y="1197350"/>
            <a:ext cx="493618" cy="499929"/>
            <a:chOff x="720000" y="1105931"/>
            <a:chExt cx="788198" cy="788225"/>
          </a:xfrm>
        </p:grpSpPr>
        <p:pic>
          <p:nvPicPr>
            <p:cNvPr id="421" name="Google Shape;421;p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720000" y="1105931"/>
              <a:ext cx="788198" cy="788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7" name="Google Shape;427;p46"/>
            <p:cNvGrpSpPr/>
            <p:nvPr/>
          </p:nvGrpSpPr>
          <p:grpSpPr>
            <a:xfrm>
              <a:off x="944482" y="1370853"/>
              <a:ext cx="339253" cy="258369"/>
              <a:chOff x="3271200" y="3863875"/>
              <a:chExt cx="481825" cy="366950"/>
            </a:xfrm>
          </p:grpSpPr>
          <p:sp>
            <p:nvSpPr>
              <p:cNvPr id="428" name="Google Shape;428;p46"/>
              <p:cNvSpPr/>
              <p:nvPr/>
            </p:nvSpPr>
            <p:spPr>
              <a:xfrm>
                <a:off x="3271200" y="3920350"/>
                <a:ext cx="283225" cy="310475"/>
              </a:xfrm>
              <a:custGeom>
                <a:avLst/>
                <a:gdLst/>
                <a:ahLst/>
                <a:cxnLst/>
                <a:rect l="l" t="t" r="r" b="b"/>
                <a:pathLst>
                  <a:path w="11329" h="12419" extrusionOk="0">
                    <a:moveTo>
                      <a:pt x="1693" y="0"/>
                    </a:moveTo>
                    <a:cubicBezTo>
                      <a:pt x="756" y="0"/>
                      <a:pt x="0" y="756"/>
                      <a:pt x="0" y="1693"/>
                    </a:cubicBezTo>
                    <a:lnTo>
                      <a:pt x="0" y="8468"/>
                    </a:lnTo>
                    <a:cubicBezTo>
                      <a:pt x="0" y="9405"/>
                      <a:pt x="756" y="10160"/>
                      <a:pt x="1693" y="10163"/>
                    </a:cubicBezTo>
                    <a:lnTo>
                      <a:pt x="2861" y="10163"/>
                    </a:lnTo>
                    <a:cubicBezTo>
                      <a:pt x="2861" y="11410"/>
                      <a:pt x="3870" y="12419"/>
                      <a:pt x="5120" y="12419"/>
                    </a:cubicBezTo>
                    <a:cubicBezTo>
                      <a:pt x="6366" y="12419"/>
                      <a:pt x="7378" y="11410"/>
                      <a:pt x="7378" y="10163"/>
                    </a:cubicBezTo>
                    <a:lnTo>
                      <a:pt x="9070" y="10163"/>
                    </a:lnTo>
                    <a:lnTo>
                      <a:pt x="9070" y="6679"/>
                    </a:lnTo>
                    <a:cubicBezTo>
                      <a:pt x="9070" y="6356"/>
                      <a:pt x="9350" y="6116"/>
                      <a:pt x="9645" y="6116"/>
                    </a:cubicBezTo>
                    <a:cubicBezTo>
                      <a:pt x="9705" y="6116"/>
                      <a:pt x="9765" y="6126"/>
                      <a:pt x="9823" y="6146"/>
                    </a:cubicBezTo>
                    <a:cubicBezTo>
                      <a:pt x="9938" y="6187"/>
                      <a:pt x="10055" y="6206"/>
                      <a:pt x="10172" y="6206"/>
                    </a:cubicBezTo>
                    <a:cubicBezTo>
                      <a:pt x="10766" y="6206"/>
                      <a:pt x="11329" y="5708"/>
                      <a:pt x="11329" y="5080"/>
                    </a:cubicBezTo>
                    <a:cubicBezTo>
                      <a:pt x="11329" y="4453"/>
                      <a:pt x="10766" y="3954"/>
                      <a:pt x="10172" y="3954"/>
                    </a:cubicBezTo>
                    <a:cubicBezTo>
                      <a:pt x="10055" y="3954"/>
                      <a:pt x="9938" y="3974"/>
                      <a:pt x="9823" y="4014"/>
                    </a:cubicBezTo>
                    <a:cubicBezTo>
                      <a:pt x="9759" y="4037"/>
                      <a:pt x="9695" y="4048"/>
                      <a:pt x="9632" y="4048"/>
                    </a:cubicBezTo>
                    <a:cubicBezTo>
                      <a:pt x="9333" y="4048"/>
                      <a:pt x="9070" y="3805"/>
                      <a:pt x="9070" y="3484"/>
                    </a:cubicBezTo>
                    <a:lnTo>
                      <a:pt x="9070" y="0"/>
                    </a:lnTo>
                    <a:lnTo>
                      <a:pt x="6381" y="0"/>
                    </a:lnTo>
                    <a:cubicBezTo>
                      <a:pt x="5894" y="0"/>
                      <a:pt x="5635" y="576"/>
                      <a:pt x="5960" y="940"/>
                    </a:cubicBezTo>
                    <a:cubicBezTo>
                      <a:pt x="6610" y="1669"/>
                      <a:pt x="6095" y="2822"/>
                      <a:pt x="5120" y="2822"/>
                    </a:cubicBezTo>
                    <a:cubicBezTo>
                      <a:pt x="4141" y="2822"/>
                      <a:pt x="3626" y="1669"/>
                      <a:pt x="4276" y="940"/>
                    </a:cubicBezTo>
                    <a:cubicBezTo>
                      <a:pt x="4602" y="576"/>
                      <a:pt x="4343" y="0"/>
                      <a:pt x="38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29" name="Google Shape;429;p46"/>
              <p:cNvSpPr/>
              <p:nvPr/>
            </p:nvSpPr>
            <p:spPr>
              <a:xfrm>
                <a:off x="3526175" y="3863875"/>
                <a:ext cx="226850" cy="310575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12423" extrusionOk="0">
                    <a:moveTo>
                      <a:pt x="3954" y="1"/>
                    </a:moveTo>
                    <a:cubicBezTo>
                      <a:pt x="2705" y="1"/>
                      <a:pt x="1696" y="1010"/>
                      <a:pt x="1696" y="2259"/>
                    </a:cubicBezTo>
                    <a:lnTo>
                      <a:pt x="1" y="2259"/>
                    </a:lnTo>
                    <a:lnTo>
                      <a:pt x="1" y="5081"/>
                    </a:lnTo>
                    <a:cubicBezTo>
                      <a:pt x="1247" y="5081"/>
                      <a:pt x="2259" y="6093"/>
                      <a:pt x="2259" y="7339"/>
                    </a:cubicBezTo>
                    <a:cubicBezTo>
                      <a:pt x="2259" y="8586"/>
                      <a:pt x="1247" y="9598"/>
                      <a:pt x="1" y="9598"/>
                    </a:cubicBezTo>
                    <a:lnTo>
                      <a:pt x="1" y="12422"/>
                    </a:lnTo>
                    <a:lnTo>
                      <a:pt x="7378" y="12422"/>
                    </a:lnTo>
                    <a:cubicBezTo>
                      <a:pt x="8315" y="12419"/>
                      <a:pt x="9070" y="11664"/>
                      <a:pt x="9073" y="10727"/>
                    </a:cubicBezTo>
                    <a:lnTo>
                      <a:pt x="9073" y="3952"/>
                    </a:lnTo>
                    <a:cubicBezTo>
                      <a:pt x="9070" y="3015"/>
                      <a:pt x="8315" y="2259"/>
                      <a:pt x="7378" y="2259"/>
                    </a:cubicBezTo>
                    <a:lnTo>
                      <a:pt x="6213" y="2259"/>
                    </a:lnTo>
                    <a:cubicBezTo>
                      <a:pt x="6213" y="1010"/>
                      <a:pt x="5201" y="1"/>
                      <a:pt x="39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4" name="Google Shape;422;p46">
            <a:extLst>
              <a:ext uri="{FF2B5EF4-FFF2-40B4-BE49-F238E27FC236}">
                <a16:creationId xmlns:a16="http://schemas.microsoft.com/office/drawing/2014/main" id="{66648B15-436C-F820-AA14-D8BE16C0AAE5}"/>
              </a:ext>
            </a:extLst>
          </p:cNvPr>
          <p:cNvSpPr txBox="1">
            <a:spLocks/>
          </p:cNvSpPr>
          <p:nvPr/>
        </p:nvSpPr>
        <p:spPr>
          <a:xfrm>
            <a:off x="720000" y="2168179"/>
            <a:ext cx="6439200" cy="11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 Medium"/>
              <a:buNone/>
              <a:defRPr sz="3500" b="0" i="0" u="none" strike="noStrike" cap="none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Коммуникационная цель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EFC226E-CE6D-9743-AA6B-2D520661FC07}"/>
              </a:ext>
            </a:extLst>
          </p:cNvPr>
          <p:cNvGrpSpPr/>
          <p:nvPr/>
        </p:nvGrpSpPr>
        <p:grpSpPr>
          <a:xfrm>
            <a:off x="939906" y="3505387"/>
            <a:ext cx="493618" cy="499929"/>
            <a:chOff x="3359713" y="1628450"/>
            <a:chExt cx="649451" cy="649451"/>
          </a:xfrm>
        </p:grpSpPr>
        <p:pic>
          <p:nvPicPr>
            <p:cNvPr id="7" name="Google Shape;996;p72">
              <a:extLst>
                <a:ext uri="{FF2B5EF4-FFF2-40B4-BE49-F238E27FC236}">
                  <a16:creationId xmlns:a16="http://schemas.microsoft.com/office/drawing/2014/main" id="{F12D8C94-582F-31EB-041F-C793752C6A5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 flipH="1">
              <a:off x="3359713" y="1628450"/>
              <a:ext cx="649451" cy="6494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" name="Google Shape;1002;p72">
              <a:extLst>
                <a:ext uri="{FF2B5EF4-FFF2-40B4-BE49-F238E27FC236}">
                  <a16:creationId xmlns:a16="http://schemas.microsoft.com/office/drawing/2014/main" id="{93741A63-1F70-68F7-95BC-73A2EFB05BA3}"/>
                </a:ext>
              </a:extLst>
            </p:cNvPr>
            <p:cNvGrpSpPr/>
            <p:nvPr/>
          </p:nvGrpSpPr>
          <p:grpSpPr>
            <a:xfrm>
              <a:off x="3508264" y="1783795"/>
              <a:ext cx="352349" cy="338760"/>
              <a:chOff x="4447550" y="249750"/>
              <a:chExt cx="500425" cy="481125"/>
            </a:xfrm>
          </p:grpSpPr>
          <p:sp>
            <p:nvSpPr>
              <p:cNvPr id="9" name="Google Shape;1003;p72">
                <a:extLst>
                  <a:ext uri="{FF2B5EF4-FFF2-40B4-BE49-F238E27FC236}">
                    <a16:creationId xmlns:a16="http://schemas.microsoft.com/office/drawing/2014/main" id="{44185F5C-76C4-3FA9-61CC-B7FD94E8ADFA}"/>
                  </a:ext>
                </a:extLst>
              </p:cNvPr>
              <p:cNvSpPr/>
              <p:nvPr/>
            </p:nvSpPr>
            <p:spPr>
              <a:xfrm>
                <a:off x="444755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4" y="0"/>
                    </a:moveTo>
                    <a:lnTo>
                      <a:pt x="10639" y="1635"/>
                    </a:lnTo>
                    <a:cubicBezTo>
                      <a:pt x="10811" y="1720"/>
                      <a:pt x="10970" y="1831"/>
                      <a:pt x="11109" y="1964"/>
                    </a:cubicBezTo>
                    <a:cubicBezTo>
                      <a:pt x="11771" y="2623"/>
                      <a:pt x="11771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3" y="9287"/>
                      <a:pt x="2463" y="8215"/>
                      <a:pt x="3126" y="7552"/>
                    </a:cubicBezTo>
                    <a:lnTo>
                      <a:pt x="5330" y="5351"/>
                    </a:lnTo>
                    <a:cubicBezTo>
                      <a:pt x="4924" y="4499"/>
                      <a:pt x="4764" y="3554"/>
                      <a:pt x="4866" y="2620"/>
                    </a:cubicBezTo>
                    <a:lnTo>
                      <a:pt x="4866" y="2620"/>
                    </a:lnTo>
                    <a:lnTo>
                      <a:pt x="1527" y="5956"/>
                    </a:lnTo>
                    <a:cubicBezTo>
                      <a:pt x="0" y="7501"/>
                      <a:pt x="6" y="9992"/>
                      <a:pt x="1545" y="11530"/>
                    </a:cubicBezTo>
                    <a:cubicBezTo>
                      <a:pt x="2316" y="12301"/>
                      <a:pt x="3327" y="12687"/>
                      <a:pt x="4339" y="12687"/>
                    </a:cubicBezTo>
                    <a:cubicBezTo>
                      <a:pt x="5343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8" y="3276"/>
                      <a:pt x="13626" y="1843"/>
                    </a:cubicBezTo>
                    <a:cubicBezTo>
                      <a:pt x="13500" y="1467"/>
                      <a:pt x="13316" y="1114"/>
                      <a:pt x="13075" y="798"/>
                    </a:cubicBezTo>
                    <a:lnTo>
                      <a:pt x="13066" y="807"/>
                    </a:lnTo>
                    <a:cubicBezTo>
                      <a:pt x="12952" y="663"/>
                      <a:pt x="12843" y="503"/>
                      <a:pt x="12708" y="368"/>
                    </a:cubicBezTo>
                    <a:cubicBezTo>
                      <a:pt x="12569" y="235"/>
                      <a:pt x="12428" y="115"/>
                      <a:pt x="122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0" name="Google Shape;1004;p72">
                <a:extLst>
                  <a:ext uri="{FF2B5EF4-FFF2-40B4-BE49-F238E27FC236}">
                    <a16:creationId xmlns:a16="http://schemas.microsoft.com/office/drawing/2014/main" id="{399CD7AB-E257-57C7-633F-3BB39AFF531E}"/>
                  </a:ext>
                </a:extLst>
              </p:cNvPr>
              <p:cNvSpPr/>
              <p:nvPr/>
            </p:nvSpPr>
            <p:spPr>
              <a:xfrm>
                <a:off x="458967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2" y="1"/>
                    </a:moveTo>
                    <a:cubicBezTo>
                      <a:pt x="8989" y="1"/>
                      <a:pt x="7985" y="381"/>
                      <a:pt x="7215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5" y="11038"/>
                    </a:cubicBezTo>
                    <a:cubicBezTo>
                      <a:pt x="639" y="11414"/>
                      <a:pt x="826" y="11767"/>
                      <a:pt x="1066" y="12083"/>
                    </a:cubicBezTo>
                    <a:lnTo>
                      <a:pt x="1073" y="12074"/>
                    </a:lnTo>
                    <a:cubicBezTo>
                      <a:pt x="1187" y="12218"/>
                      <a:pt x="1295" y="12378"/>
                      <a:pt x="1434" y="12513"/>
                    </a:cubicBezTo>
                    <a:cubicBezTo>
                      <a:pt x="1569" y="12646"/>
                      <a:pt x="1711" y="12766"/>
                      <a:pt x="1864" y="12881"/>
                    </a:cubicBezTo>
                    <a:lnTo>
                      <a:pt x="3500" y="11243"/>
                    </a:lnTo>
                    <a:cubicBezTo>
                      <a:pt x="3328" y="11158"/>
                      <a:pt x="3168" y="11050"/>
                      <a:pt x="3030" y="10918"/>
                    </a:cubicBezTo>
                    <a:cubicBezTo>
                      <a:pt x="2367" y="10255"/>
                      <a:pt x="2367" y="9183"/>
                      <a:pt x="3030" y="8521"/>
                    </a:cubicBezTo>
                    <a:lnTo>
                      <a:pt x="8811" y="2739"/>
                    </a:lnTo>
                    <a:cubicBezTo>
                      <a:pt x="9143" y="2408"/>
                      <a:pt x="9576" y="2242"/>
                      <a:pt x="10010" y="2242"/>
                    </a:cubicBezTo>
                    <a:cubicBezTo>
                      <a:pt x="10443" y="2242"/>
                      <a:pt x="10876" y="2408"/>
                      <a:pt x="11205" y="2739"/>
                    </a:cubicBezTo>
                    <a:cubicBezTo>
                      <a:pt x="11868" y="3401"/>
                      <a:pt x="11868" y="4473"/>
                      <a:pt x="11205" y="5136"/>
                    </a:cubicBezTo>
                    <a:lnTo>
                      <a:pt x="8811" y="7530"/>
                    </a:lnTo>
                    <a:cubicBezTo>
                      <a:pt x="9215" y="8382"/>
                      <a:pt x="9375" y="9328"/>
                      <a:pt x="9272" y="10261"/>
                    </a:cubicBezTo>
                    <a:lnTo>
                      <a:pt x="12804" y="6732"/>
                    </a:lnTo>
                    <a:cubicBezTo>
                      <a:pt x="14331" y="5187"/>
                      <a:pt x="14325" y="2697"/>
                      <a:pt x="12786" y="1158"/>
                    </a:cubicBezTo>
                    <a:cubicBezTo>
                      <a:pt x="12015" y="387"/>
                      <a:pt x="11004" y="1"/>
                      <a:pt x="99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  <a:latin typeface="Franklin Gothic Medium" panose="020B0603020102020204" pitchFamily="34" charset="0"/>
                </a:endParaRPr>
              </a:p>
            </p:txBody>
          </p:sp>
        </p:grpSp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DEDA0DC-4D8F-4FC2-2D24-6FF74DD58FDB}"/>
              </a:ext>
            </a:extLst>
          </p:cNvPr>
          <p:cNvGrpSpPr/>
          <p:nvPr/>
        </p:nvGrpSpPr>
        <p:grpSpPr>
          <a:xfrm>
            <a:off x="939919" y="2917568"/>
            <a:ext cx="493617" cy="499928"/>
            <a:chOff x="492569" y="2971220"/>
            <a:chExt cx="419051" cy="393399"/>
          </a:xfrm>
        </p:grpSpPr>
        <p:pic>
          <p:nvPicPr>
            <p:cNvPr id="19" name="Google Shape;331;p39">
              <a:extLst>
                <a:ext uri="{FF2B5EF4-FFF2-40B4-BE49-F238E27FC236}">
                  <a16:creationId xmlns:a16="http://schemas.microsoft.com/office/drawing/2014/main" id="{0C38DAFB-958E-C666-E353-418CFE12FDDA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505395" y="2958394"/>
              <a:ext cx="393399" cy="4190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Google Shape;6284;p88">
              <a:extLst>
                <a:ext uri="{FF2B5EF4-FFF2-40B4-BE49-F238E27FC236}">
                  <a16:creationId xmlns:a16="http://schemas.microsoft.com/office/drawing/2014/main" id="{14A6A9DC-2EBA-17DD-536F-C255F84AB938}"/>
                </a:ext>
              </a:extLst>
            </p:cNvPr>
            <p:cNvGrpSpPr/>
            <p:nvPr/>
          </p:nvGrpSpPr>
          <p:grpSpPr>
            <a:xfrm>
              <a:off x="600259" y="3054129"/>
              <a:ext cx="203669" cy="197280"/>
              <a:chOff x="3860400" y="3254050"/>
              <a:chExt cx="296175" cy="241825"/>
            </a:xfrm>
            <a:solidFill>
              <a:schemeClr val="bg1"/>
            </a:solidFill>
          </p:grpSpPr>
          <p:sp>
            <p:nvSpPr>
              <p:cNvPr id="12" name="Google Shape;6285;p88">
                <a:extLst>
                  <a:ext uri="{FF2B5EF4-FFF2-40B4-BE49-F238E27FC236}">
                    <a16:creationId xmlns:a16="http://schemas.microsoft.com/office/drawing/2014/main" id="{01E9E7EE-2F08-D3AB-E7A1-31CC1B494E08}"/>
                  </a:ext>
                </a:extLst>
              </p:cNvPr>
              <p:cNvSpPr/>
              <p:nvPr/>
            </p:nvSpPr>
            <p:spPr>
              <a:xfrm>
                <a:off x="4112425" y="3358025"/>
                <a:ext cx="441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766" h="725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cubicBezTo>
                      <a:pt x="1" y="567"/>
                      <a:pt x="158" y="725"/>
                      <a:pt x="347" y="725"/>
                    </a:cubicBezTo>
                    <a:lnTo>
                      <a:pt x="1419" y="725"/>
                    </a:lnTo>
                    <a:cubicBezTo>
                      <a:pt x="1608" y="725"/>
                      <a:pt x="1765" y="567"/>
                      <a:pt x="1765" y="378"/>
                    </a:cubicBezTo>
                    <a:cubicBezTo>
                      <a:pt x="1734" y="158"/>
                      <a:pt x="1608" y="0"/>
                      <a:pt x="141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3" name="Google Shape;6286;p88">
                <a:extLst>
                  <a:ext uri="{FF2B5EF4-FFF2-40B4-BE49-F238E27FC236}">
                    <a16:creationId xmlns:a16="http://schemas.microsoft.com/office/drawing/2014/main" id="{369C0316-350D-93F3-CA5F-368E849FE128}"/>
                  </a:ext>
                </a:extLst>
              </p:cNvPr>
              <p:cNvSpPr/>
              <p:nvPr/>
            </p:nvSpPr>
            <p:spPr>
              <a:xfrm>
                <a:off x="4102200" y="3393475"/>
                <a:ext cx="37050" cy="33875"/>
              </a:xfrm>
              <a:custGeom>
                <a:avLst/>
                <a:gdLst/>
                <a:ahLst/>
                <a:cxnLst/>
                <a:rect l="l" t="t" r="r" b="b"/>
                <a:pathLst>
                  <a:path w="1482" h="1355" extrusionOk="0">
                    <a:moveTo>
                      <a:pt x="394" y="0"/>
                    </a:moveTo>
                    <a:cubicBezTo>
                      <a:pt x="308" y="0"/>
                      <a:pt x="221" y="32"/>
                      <a:pt x="158" y="95"/>
                    </a:cubicBezTo>
                    <a:cubicBezTo>
                      <a:pt x="0" y="221"/>
                      <a:pt x="0" y="410"/>
                      <a:pt x="158" y="567"/>
                    </a:cubicBezTo>
                    <a:lnTo>
                      <a:pt x="882" y="1260"/>
                    </a:lnTo>
                    <a:cubicBezTo>
                      <a:pt x="945" y="1323"/>
                      <a:pt x="1032" y="1355"/>
                      <a:pt x="1119" y="1355"/>
                    </a:cubicBezTo>
                    <a:cubicBezTo>
                      <a:pt x="1205" y="1355"/>
                      <a:pt x="1292" y="1323"/>
                      <a:pt x="1355" y="1260"/>
                    </a:cubicBezTo>
                    <a:cubicBezTo>
                      <a:pt x="1481" y="1134"/>
                      <a:pt x="1481" y="914"/>
                      <a:pt x="1355" y="788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4" name="Google Shape;6287;p88">
                <a:extLst>
                  <a:ext uri="{FF2B5EF4-FFF2-40B4-BE49-F238E27FC236}">
                    <a16:creationId xmlns:a16="http://schemas.microsoft.com/office/drawing/2014/main" id="{8AF7CC1B-C7ED-3B28-60F2-9D2AC4731A24}"/>
                  </a:ext>
                </a:extLst>
              </p:cNvPr>
              <p:cNvSpPr/>
              <p:nvPr/>
            </p:nvSpPr>
            <p:spPr>
              <a:xfrm>
                <a:off x="4103775" y="3306025"/>
                <a:ext cx="354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56" y="1"/>
                    </a:moveTo>
                    <a:cubicBezTo>
                      <a:pt x="969" y="1"/>
                      <a:pt x="882" y="32"/>
                      <a:pt x="819" y="96"/>
                    </a:cubicBezTo>
                    <a:lnTo>
                      <a:pt x="95" y="789"/>
                    </a:lnTo>
                    <a:cubicBezTo>
                      <a:pt x="0" y="915"/>
                      <a:pt x="0" y="1135"/>
                      <a:pt x="95" y="1261"/>
                    </a:cubicBezTo>
                    <a:cubicBezTo>
                      <a:pt x="158" y="1340"/>
                      <a:pt x="252" y="1379"/>
                      <a:pt x="343" y="1379"/>
                    </a:cubicBezTo>
                    <a:cubicBezTo>
                      <a:pt x="434" y="1379"/>
                      <a:pt x="520" y="1340"/>
                      <a:pt x="567" y="1261"/>
                    </a:cubicBezTo>
                    <a:lnTo>
                      <a:pt x="1292" y="568"/>
                    </a:lnTo>
                    <a:cubicBezTo>
                      <a:pt x="1418" y="442"/>
                      <a:pt x="1418" y="190"/>
                      <a:pt x="1292" y="96"/>
                    </a:cubicBezTo>
                    <a:cubicBezTo>
                      <a:pt x="1229" y="32"/>
                      <a:pt x="1142" y="1"/>
                      <a:pt x="10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5" name="Google Shape;6288;p88">
                <a:extLst>
                  <a:ext uri="{FF2B5EF4-FFF2-40B4-BE49-F238E27FC236}">
                    <a16:creationId xmlns:a16="http://schemas.microsoft.com/office/drawing/2014/main" id="{307FBD47-69D7-7778-2F1C-249647D3572A}"/>
                  </a:ext>
                </a:extLst>
              </p:cNvPr>
              <p:cNvSpPr/>
              <p:nvPr/>
            </p:nvSpPr>
            <p:spPr>
              <a:xfrm>
                <a:off x="3860400" y="3306025"/>
                <a:ext cx="105550" cy="104800"/>
              </a:xfrm>
              <a:custGeom>
                <a:avLst/>
                <a:gdLst/>
                <a:ahLst/>
                <a:cxnLst/>
                <a:rect l="l" t="t" r="r" b="b"/>
                <a:pathLst>
                  <a:path w="4222" h="4192" extrusionOk="0">
                    <a:moveTo>
                      <a:pt x="2489" y="1"/>
                    </a:moveTo>
                    <a:cubicBezTo>
                      <a:pt x="2048" y="1"/>
                      <a:pt x="1639" y="285"/>
                      <a:pt x="1481" y="726"/>
                    </a:cubicBezTo>
                    <a:lnTo>
                      <a:pt x="1418" y="726"/>
                    </a:lnTo>
                    <a:cubicBezTo>
                      <a:pt x="662" y="726"/>
                      <a:pt x="0" y="1356"/>
                      <a:pt x="0" y="2080"/>
                    </a:cubicBezTo>
                    <a:cubicBezTo>
                      <a:pt x="0" y="2836"/>
                      <a:pt x="630" y="3467"/>
                      <a:pt x="1418" y="3467"/>
                    </a:cubicBezTo>
                    <a:lnTo>
                      <a:pt x="1481" y="3467"/>
                    </a:lnTo>
                    <a:cubicBezTo>
                      <a:pt x="1639" y="3845"/>
                      <a:pt x="2017" y="4191"/>
                      <a:pt x="2489" y="4191"/>
                    </a:cubicBezTo>
                    <a:lnTo>
                      <a:pt x="4222" y="4191"/>
                    </a:lnTo>
                    <a:lnTo>
                      <a:pt x="4222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6" name="Google Shape;6289;p88">
                <a:extLst>
                  <a:ext uri="{FF2B5EF4-FFF2-40B4-BE49-F238E27FC236}">
                    <a16:creationId xmlns:a16="http://schemas.microsoft.com/office/drawing/2014/main" id="{25CFE935-C1A8-22C7-DF61-65384E860A36}"/>
                  </a:ext>
                </a:extLst>
              </p:cNvPr>
              <p:cNvSpPr/>
              <p:nvPr/>
            </p:nvSpPr>
            <p:spPr>
              <a:xfrm>
                <a:off x="4050225" y="3254050"/>
                <a:ext cx="35450" cy="2087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8350" extrusionOk="0">
                    <a:moveTo>
                      <a:pt x="725" y="1"/>
                    </a:moveTo>
                    <a:cubicBezTo>
                      <a:pt x="315" y="1"/>
                      <a:pt x="0" y="316"/>
                      <a:pt x="0" y="694"/>
                    </a:cubicBezTo>
                    <a:lnTo>
                      <a:pt x="0" y="7625"/>
                    </a:lnTo>
                    <a:cubicBezTo>
                      <a:pt x="0" y="8034"/>
                      <a:pt x="315" y="8349"/>
                      <a:pt x="725" y="8349"/>
                    </a:cubicBezTo>
                    <a:cubicBezTo>
                      <a:pt x="1134" y="8286"/>
                      <a:pt x="1418" y="8003"/>
                      <a:pt x="1418" y="7625"/>
                    </a:cubicBezTo>
                    <a:lnTo>
                      <a:pt x="1418" y="694"/>
                    </a:lnTo>
                    <a:cubicBezTo>
                      <a:pt x="1418" y="316"/>
                      <a:pt x="1103" y="1"/>
                      <a:pt x="72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7" name="Google Shape;6290;p88">
                <a:extLst>
                  <a:ext uri="{FF2B5EF4-FFF2-40B4-BE49-F238E27FC236}">
                    <a16:creationId xmlns:a16="http://schemas.microsoft.com/office/drawing/2014/main" id="{A269DF5D-7D3C-D545-1312-A2BA5F31086E}"/>
                  </a:ext>
                </a:extLst>
              </p:cNvPr>
              <p:cNvSpPr/>
              <p:nvPr/>
            </p:nvSpPr>
            <p:spPr>
              <a:xfrm>
                <a:off x="3912375" y="3426550"/>
                <a:ext cx="51225" cy="6932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773" extrusionOk="0">
                    <a:moveTo>
                      <a:pt x="1" y="0"/>
                    </a:moveTo>
                    <a:lnTo>
                      <a:pt x="1" y="1764"/>
                    </a:lnTo>
                    <a:cubicBezTo>
                      <a:pt x="1" y="2363"/>
                      <a:pt x="473" y="2773"/>
                      <a:pt x="1040" y="2773"/>
                    </a:cubicBezTo>
                    <a:cubicBezTo>
                      <a:pt x="1607" y="2773"/>
                      <a:pt x="2048" y="2300"/>
                      <a:pt x="2048" y="1764"/>
                    </a:cubicBezTo>
                    <a:lnTo>
                      <a:pt x="2048" y="32"/>
                    </a:lnTo>
                    <a:lnTo>
                      <a:pt x="316" y="32"/>
                    </a:lnTo>
                    <a:cubicBezTo>
                      <a:pt x="253" y="32"/>
                      <a:pt x="127" y="32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  <p:sp>
            <p:nvSpPr>
              <p:cNvPr id="18" name="Google Shape;6291;p88">
                <a:extLst>
                  <a:ext uri="{FF2B5EF4-FFF2-40B4-BE49-F238E27FC236}">
                    <a16:creationId xmlns:a16="http://schemas.microsoft.com/office/drawing/2014/main" id="{77E4E6B5-0033-16FE-BDDC-D4BFC6006FD4}"/>
                  </a:ext>
                </a:extLst>
              </p:cNvPr>
              <p:cNvSpPr/>
              <p:nvPr/>
            </p:nvSpPr>
            <p:spPr>
              <a:xfrm>
                <a:off x="3982475" y="3275325"/>
                <a:ext cx="52000" cy="16385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6554" extrusionOk="0">
                    <a:moveTo>
                      <a:pt x="2080" y="0"/>
                    </a:moveTo>
                    <a:lnTo>
                      <a:pt x="1765" y="315"/>
                    </a:lnTo>
                    <a:cubicBezTo>
                      <a:pt x="1292" y="788"/>
                      <a:pt x="662" y="1071"/>
                      <a:pt x="1" y="1166"/>
                    </a:cubicBezTo>
                    <a:lnTo>
                      <a:pt x="1" y="5419"/>
                    </a:lnTo>
                    <a:cubicBezTo>
                      <a:pt x="662" y="5482"/>
                      <a:pt x="1292" y="5766"/>
                      <a:pt x="1765" y="6238"/>
                    </a:cubicBezTo>
                    <a:lnTo>
                      <a:pt x="2080" y="6553"/>
                    </a:lnTo>
                    <a:lnTo>
                      <a:pt x="208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ranklin Gothic Medium" panose="020B0603020102020204" pitchFamily="34" charset="0"/>
                </a:endParaRPr>
              </a:p>
            </p:txBody>
          </p:sp>
        </p:grpSp>
      </p:grp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5D33304-9E5B-AD57-6812-E26349CEA0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67" r="16667"/>
          <a:stretch/>
        </p:blipFill>
        <p:spPr>
          <a:xfrm flipH="1">
            <a:off x="6129131" y="1650223"/>
            <a:ext cx="3855924" cy="37619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0" name="Google Shape;44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624700" y="1064975"/>
            <a:ext cx="1040900" cy="10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6D83F-B5AD-1CA4-0A97-5DA6C1903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2900" y="687496"/>
            <a:ext cx="5998200" cy="1232100"/>
          </a:xfrm>
        </p:spPr>
        <p:txBody>
          <a:bodyPr/>
          <a:lstStyle/>
          <a:p>
            <a:r>
              <a:rPr lang="ru-RU" sz="4400" dirty="0"/>
              <a:t>Коммуникационная стратегия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26403F-77E8-8DA8-6611-8C04ADEC9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4842" y="1729546"/>
            <a:ext cx="5998200" cy="380100"/>
          </a:xfrm>
        </p:spPr>
        <p:txBody>
          <a:bodyPr/>
          <a:lstStyle/>
          <a:p>
            <a:r>
              <a:rPr lang="ru-RU" sz="2800" dirty="0"/>
              <a:t>и её задачи</a:t>
            </a:r>
          </a:p>
        </p:txBody>
      </p:sp>
      <p:sp>
        <p:nvSpPr>
          <p:cNvPr id="9" name="Google Shape;354;p41">
            <a:extLst>
              <a:ext uri="{FF2B5EF4-FFF2-40B4-BE49-F238E27FC236}">
                <a16:creationId xmlns:a16="http://schemas.microsoft.com/office/drawing/2014/main" id="{531F9BFE-5B4D-D5C5-EE9C-BC46190DAB99}"/>
              </a:ext>
            </a:extLst>
          </p:cNvPr>
          <p:cNvSpPr txBox="1">
            <a:spLocks/>
          </p:cNvSpPr>
          <p:nvPr/>
        </p:nvSpPr>
        <p:spPr>
          <a:xfrm>
            <a:off x="71120" y="3335641"/>
            <a:ext cx="2055071" cy="81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dirty="0">
                <a:latin typeface="Franklin Gothic Medium" panose="020B0603020102020204" pitchFamily="34" charset="0"/>
              </a:rPr>
              <a:t>Сформировать преимущества бренда</a:t>
            </a:r>
          </a:p>
        </p:txBody>
      </p:sp>
      <p:sp>
        <p:nvSpPr>
          <p:cNvPr id="10" name="Google Shape;354;p41">
            <a:extLst>
              <a:ext uri="{FF2B5EF4-FFF2-40B4-BE49-F238E27FC236}">
                <a16:creationId xmlns:a16="http://schemas.microsoft.com/office/drawing/2014/main" id="{3EB1ADCE-789B-5D94-C534-3F58F53AB8A7}"/>
              </a:ext>
            </a:extLst>
          </p:cNvPr>
          <p:cNvSpPr txBox="1">
            <a:spLocks/>
          </p:cNvSpPr>
          <p:nvPr/>
        </p:nvSpPr>
        <p:spPr>
          <a:xfrm>
            <a:off x="2386149" y="3335641"/>
            <a:ext cx="2055071" cy="81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dirty="0">
                <a:latin typeface="Franklin Gothic Medium" panose="020B0603020102020204" pitchFamily="34" charset="0"/>
              </a:rPr>
              <a:t>Транслировать преимущества в рекламе и соцсетях</a:t>
            </a:r>
          </a:p>
        </p:txBody>
      </p:sp>
      <p:sp>
        <p:nvSpPr>
          <p:cNvPr id="11" name="Google Shape;354;p41">
            <a:extLst>
              <a:ext uri="{FF2B5EF4-FFF2-40B4-BE49-F238E27FC236}">
                <a16:creationId xmlns:a16="http://schemas.microsoft.com/office/drawing/2014/main" id="{8B4BD488-18FB-1519-2B31-1509DB0B0EA9}"/>
              </a:ext>
            </a:extLst>
          </p:cNvPr>
          <p:cNvSpPr txBox="1">
            <a:spLocks/>
          </p:cNvSpPr>
          <p:nvPr/>
        </p:nvSpPr>
        <p:spPr>
          <a:xfrm>
            <a:off x="4701178" y="3335641"/>
            <a:ext cx="2055071" cy="81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dirty="0">
                <a:latin typeface="Franklin Gothic Medium" panose="020B0603020102020204" pitchFamily="34" charset="0"/>
              </a:rPr>
              <a:t>Выстроить систему лояльности</a:t>
            </a:r>
          </a:p>
        </p:txBody>
      </p:sp>
      <p:sp>
        <p:nvSpPr>
          <p:cNvPr id="12" name="Google Shape;354;p41">
            <a:extLst>
              <a:ext uri="{FF2B5EF4-FFF2-40B4-BE49-F238E27FC236}">
                <a16:creationId xmlns:a16="http://schemas.microsoft.com/office/drawing/2014/main" id="{92BD8C58-B09E-5D63-FFF3-59B39C03130E}"/>
              </a:ext>
            </a:extLst>
          </p:cNvPr>
          <p:cNvSpPr txBox="1">
            <a:spLocks/>
          </p:cNvSpPr>
          <p:nvPr/>
        </p:nvSpPr>
        <p:spPr>
          <a:xfrm>
            <a:off x="7016207" y="3336309"/>
            <a:ext cx="2055071" cy="81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gtree"/>
              <a:buNone/>
              <a:defRPr sz="18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0" indent="0"/>
            <a:r>
              <a:rPr lang="ru-RU" dirty="0">
                <a:latin typeface="Franklin Gothic Medium" panose="020B0603020102020204" pitchFamily="34" charset="0"/>
              </a:rPr>
              <a:t>Работать на удержание клиентов </a:t>
            </a:r>
          </a:p>
        </p:txBody>
      </p:sp>
      <p:sp>
        <p:nvSpPr>
          <p:cNvPr id="14" name="Google Shape;357;p41">
            <a:extLst>
              <a:ext uri="{FF2B5EF4-FFF2-40B4-BE49-F238E27FC236}">
                <a16:creationId xmlns:a16="http://schemas.microsoft.com/office/drawing/2014/main" id="{9EE18B0A-0BA5-3DB0-F0E5-7C3D41B2BF44}"/>
              </a:ext>
            </a:extLst>
          </p:cNvPr>
          <p:cNvSpPr txBox="1">
            <a:spLocks/>
          </p:cNvSpPr>
          <p:nvPr/>
        </p:nvSpPr>
        <p:spPr>
          <a:xfrm>
            <a:off x="846895" y="2672848"/>
            <a:ext cx="503519" cy="53321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01</a:t>
            </a:r>
          </a:p>
        </p:txBody>
      </p:sp>
      <p:sp>
        <p:nvSpPr>
          <p:cNvPr id="15" name="Google Shape;357;p41">
            <a:extLst>
              <a:ext uri="{FF2B5EF4-FFF2-40B4-BE49-F238E27FC236}">
                <a16:creationId xmlns:a16="http://schemas.microsoft.com/office/drawing/2014/main" id="{E890C341-0666-3B3D-8173-E809FCC9BA5E}"/>
              </a:ext>
            </a:extLst>
          </p:cNvPr>
          <p:cNvSpPr txBox="1">
            <a:spLocks/>
          </p:cNvSpPr>
          <p:nvPr/>
        </p:nvSpPr>
        <p:spPr>
          <a:xfrm>
            <a:off x="3161924" y="2672848"/>
            <a:ext cx="503519" cy="53321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02</a:t>
            </a:r>
          </a:p>
        </p:txBody>
      </p:sp>
      <p:sp>
        <p:nvSpPr>
          <p:cNvPr id="16" name="Google Shape;357;p41">
            <a:extLst>
              <a:ext uri="{FF2B5EF4-FFF2-40B4-BE49-F238E27FC236}">
                <a16:creationId xmlns:a16="http://schemas.microsoft.com/office/drawing/2014/main" id="{08AF0EB5-CCE0-E498-D0C4-62B8CCD681A5}"/>
              </a:ext>
            </a:extLst>
          </p:cNvPr>
          <p:cNvSpPr txBox="1">
            <a:spLocks/>
          </p:cNvSpPr>
          <p:nvPr/>
        </p:nvSpPr>
        <p:spPr>
          <a:xfrm>
            <a:off x="5476953" y="2672848"/>
            <a:ext cx="503519" cy="53321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03</a:t>
            </a:r>
          </a:p>
        </p:txBody>
      </p:sp>
      <p:sp>
        <p:nvSpPr>
          <p:cNvPr id="17" name="Google Shape;357;p41">
            <a:extLst>
              <a:ext uri="{FF2B5EF4-FFF2-40B4-BE49-F238E27FC236}">
                <a16:creationId xmlns:a16="http://schemas.microsoft.com/office/drawing/2014/main" id="{334CB94D-7B7A-40EC-A6FA-59C5A1911AA9}"/>
              </a:ext>
            </a:extLst>
          </p:cNvPr>
          <p:cNvSpPr txBox="1">
            <a:spLocks/>
          </p:cNvSpPr>
          <p:nvPr/>
        </p:nvSpPr>
        <p:spPr>
          <a:xfrm>
            <a:off x="7791982" y="2672848"/>
            <a:ext cx="503519" cy="533214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475528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E8EA9-1AA0-34C0-4FD0-E93ABE52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4307" y="-597877"/>
            <a:ext cx="9145921" cy="1374300"/>
          </a:xfrm>
        </p:spPr>
        <p:txBody>
          <a:bodyPr/>
          <a:lstStyle/>
          <a:p>
            <a:r>
              <a:rPr lang="ru-RU" sz="2800" dirty="0"/>
              <a:t>Задача 1: Сформировать преимущества бренда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1192C7-ADBC-CB23-DDEA-7E715BA07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2161998"/>
            <a:ext cx="3877234" cy="671100"/>
          </a:xfrm>
        </p:spPr>
        <p:txBody>
          <a:bodyPr/>
          <a:lstStyle/>
          <a:p>
            <a:pPr algn="l"/>
            <a:r>
              <a:rPr lang="ru-RU" sz="1400" dirty="0"/>
              <a:t>Детский бассейн и грудничковые ванны: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Сертифицированные тренера с двойным образованием по работе с детьми		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Техническая безопасность: трехступенчатая очистка бассейна, специальная температура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Спортивный врач дежурит в комплексе </a:t>
            </a:r>
          </a:p>
          <a:p>
            <a:pPr algn="l"/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B2587FE-C454-4372-EBE7-0FA3A8532018}"/>
              </a:ext>
            </a:extLst>
          </p:cNvPr>
          <p:cNvSpPr txBox="1">
            <a:spLocks/>
          </p:cNvSpPr>
          <p:nvPr/>
        </p:nvSpPr>
        <p:spPr>
          <a:xfrm>
            <a:off x="3087144" y="1011325"/>
            <a:ext cx="2200836" cy="4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ru-RU" sz="2000" b="1" dirty="0"/>
              <a:t>Рациональные</a:t>
            </a:r>
          </a:p>
          <a:p>
            <a:pPr algn="l"/>
            <a:endParaRPr lang="ru-RU" sz="2000" b="1" dirty="0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2A2D7B0D-651D-7888-0F4F-432BC59F468D}"/>
              </a:ext>
            </a:extLst>
          </p:cNvPr>
          <p:cNvSpPr txBox="1">
            <a:spLocks/>
          </p:cNvSpPr>
          <p:nvPr/>
        </p:nvSpPr>
        <p:spPr>
          <a:xfrm>
            <a:off x="3978654" y="2179661"/>
            <a:ext cx="5374875" cy="271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ru-RU" sz="1400" dirty="0"/>
              <a:t>Фитнес, тренажерный зал, теннис, сквош, единоборства: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Дети-спортсмены выигрывают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40 фитнес-программ и 3 разных зала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Бар с едой, которую они готовят там, и большим ассортиментом фитнес-напитков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Квалифицированные тренера с двойным </a:t>
            </a:r>
          </a:p>
          <a:p>
            <a:pPr marL="139700" indent="0" algn="l"/>
            <a:r>
              <a:rPr lang="ru-RU" sz="1400" dirty="0"/>
              <a:t>       образованием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Техническая безопасность: тренажеры от известных фирм с постоянным ТО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Спортивный врач дежурит в комплексе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Фитнес-тестирование от сертифицированного врача</a:t>
            </a:r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B96B3ABA-D9CC-7DA5-445F-00CF13F748EC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5400000">
            <a:off x="2694944" y="669379"/>
            <a:ext cx="736293" cy="22489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B5F0E3E6-6AE3-6906-72B1-995014ACAA1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16200000" flipH="1">
            <a:off x="5049849" y="563418"/>
            <a:ext cx="753956" cy="24785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373;p42">
            <a:extLst>
              <a:ext uri="{FF2B5EF4-FFF2-40B4-BE49-F238E27FC236}">
                <a16:creationId xmlns:a16="http://schemas.microsoft.com/office/drawing/2014/main" id="{2B9DABC0-9728-1728-26AF-772CE8EC54D3}"/>
              </a:ext>
            </a:extLst>
          </p:cNvPr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287712" flipH="1">
            <a:off x="-709994" y="4184375"/>
            <a:ext cx="2223049" cy="22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80;p42">
            <a:extLst>
              <a:ext uri="{FF2B5EF4-FFF2-40B4-BE49-F238E27FC236}">
                <a16:creationId xmlns:a16="http://schemas.microsoft.com/office/drawing/2014/main" id="{C21ED3D2-205D-FAD3-D0EC-477B72C589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32178" y="1530379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81;p42">
            <a:extLst>
              <a:ext uri="{FF2B5EF4-FFF2-40B4-BE49-F238E27FC236}">
                <a16:creationId xmlns:a16="http://schemas.microsoft.com/office/drawing/2014/main" id="{5B483248-28F9-D16A-1C93-AABFE901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690140" y="629523"/>
            <a:ext cx="293800" cy="2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964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E8EA9-1AA0-34C0-4FD0-E93ABE52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41907" y="-272757"/>
            <a:ext cx="9145921" cy="1374300"/>
          </a:xfrm>
        </p:spPr>
        <p:txBody>
          <a:bodyPr/>
          <a:lstStyle/>
          <a:p>
            <a:r>
              <a:rPr lang="ru-RU" sz="2800" dirty="0"/>
              <a:t>Задача 1: Сформировать преимущества бренда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1192C7-ADBC-CB23-DDEA-7E715BA07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2754074"/>
            <a:ext cx="3877234" cy="671100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400" dirty="0"/>
              <a:t>Родители могут заниматься спортом, пока ребенок занят в детской секции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VIP-кабина для переодевания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err="1"/>
              <a:t>Вайб</a:t>
            </a:r>
            <a:r>
              <a:rPr lang="ru-RU" sz="1400" dirty="0"/>
              <a:t> бренда: идеология “Спорт и мир”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sz="1400" dirty="0"/>
          </a:p>
          <a:p>
            <a:pPr algn="l"/>
            <a:endParaRPr lang="ru-RU" dirty="0"/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B2587FE-C454-4372-EBE7-0FA3A8532018}"/>
              </a:ext>
            </a:extLst>
          </p:cNvPr>
          <p:cNvSpPr txBox="1">
            <a:spLocks/>
          </p:cNvSpPr>
          <p:nvPr/>
        </p:nvSpPr>
        <p:spPr>
          <a:xfrm>
            <a:off x="3239543" y="1336445"/>
            <a:ext cx="2457313" cy="414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/>
            <a:r>
              <a:rPr lang="ru-RU" sz="2000" b="1" dirty="0"/>
              <a:t>Эмоциональные</a:t>
            </a:r>
          </a:p>
          <a:p>
            <a:pPr algn="l"/>
            <a:endParaRPr lang="ru-RU" sz="2000" b="1" dirty="0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2A2D7B0D-651D-7888-0F4F-432BC59F468D}"/>
              </a:ext>
            </a:extLst>
          </p:cNvPr>
          <p:cNvSpPr txBox="1">
            <a:spLocks/>
          </p:cNvSpPr>
          <p:nvPr/>
        </p:nvSpPr>
        <p:spPr>
          <a:xfrm>
            <a:off x="4131054" y="2754074"/>
            <a:ext cx="5374875" cy="271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Стабильность: акцент на семью, здоровье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Безопасность: врач, квалифицированные тренеры</a:t>
            </a:r>
          </a:p>
          <a:p>
            <a:pPr algn="l">
              <a:lnSpc>
                <a:spcPct val="150000"/>
              </a:lnSpc>
            </a:pPr>
            <a:r>
              <a:rPr lang="ru-RU" sz="1400" dirty="0"/>
              <a:t> </a:t>
            </a:r>
          </a:p>
          <a:p>
            <a:pPr algn="l"/>
            <a:endParaRPr lang="ru-RU" sz="1400" dirty="0"/>
          </a:p>
        </p:txBody>
      </p:sp>
      <p:cxnSp>
        <p:nvCxnSpPr>
          <p:cNvPr id="15" name="Соединитель: изогнутый 14">
            <a:extLst>
              <a:ext uri="{FF2B5EF4-FFF2-40B4-BE49-F238E27FC236}">
                <a16:creationId xmlns:a16="http://schemas.microsoft.com/office/drawing/2014/main" id="{B96B3ABA-D9CC-7DA5-445F-00CF13F748EC}"/>
              </a:ext>
            </a:extLst>
          </p:cNvPr>
          <p:cNvCxnSpPr>
            <a:cxnSpLocks/>
            <a:stCxn id="8" idx="2"/>
            <a:endCxn id="3" idx="0"/>
          </p:cNvCxnSpPr>
          <p:nvPr/>
        </p:nvCxnSpPr>
        <p:spPr>
          <a:xfrm rot="5400000">
            <a:off x="2777985" y="1063858"/>
            <a:ext cx="1003249" cy="237718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Соединитель: изогнутый 18">
            <a:extLst>
              <a:ext uri="{FF2B5EF4-FFF2-40B4-BE49-F238E27FC236}">
                <a16:creationId xmlns:a16="http://schemas.microsoft.com/office/drawing/2014/main" id="{B5F0E3E6-6AE3-6906-72B1-995014ACAA1E}"/>
              </a:ext>
            </a:extLst>
          </p:cNvPr>
          <p:cNvCxnSpPr>
            <a:cxnSpLocks/>
            <a:stCxn id="8" idx="2"/>
            <a:endCxn id="13" idx="0"/>
          </p:cNvCxnSpPr>
          <p:nvPr/>
        </p:nvCxnSpPr>
        <p:spPr>
          <a:xfrm rot="16200000" flipH="1">
            <a:off x="5141722" y="1077303"/>
            <a:ext cx="1003249" cy="235029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oogle Shape;373;p42">
            <a:extLst>
              <a:ext uri="{FF2B5EF4-FFF2-40B4-BE49-F238E27FC236}">
                <a16:creationId xmlns:a16="http://schemas.microsoft.com/office/drawing/2014/main" id="{2B9DABC0-9728-1728-26AF-772CE8EC54D3}"/>
              </a:ext>
            </a:extLst>
          </p:cNvPr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287712" flipH="1">
            <a:off x="8107435" y="3465919"/>
            <a:ext cx="2223049" cy="2223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80;p42">
            <a:extLst>
              <a:ext uri="{FF2B5EF4-FFF2-40B4-BE49-F238E27FC236}">
                <a16:creationId xmlns:a16="http://schemas.microsoft.com/office/drawing/2014/main" id="{C21ED3D2-205D-FAD3-D0EC-477B72C589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0978" y="4218673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81;p42">
            <a:extLst>
              <a:ext uri="{FF2B5EF4-FFF2-40B4-BE49-F238E27FC236}">
                <a16:creationId xmlns:a16="http://schemas.microsoft.com/office/drawing/2014/main" id="{5B483248-28F9-D16A-1C93-AABFE901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97217" y="1353630"/>
            <a:ext cx="293800" cy="2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9949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E8EA9-1AA0-34C0-4FD0-E93ABE52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885" y="26092"/>
            <a:ext cx="5820229" cy="1374300"/>
          </a:xfrm>
        </p:spPr>
        <p:txBody>
          <a:bodyPr/>
          <a:lstStyle/>
          <a:p>
            <a:pPr algn="ctr"/>
            <a:r>
              <a:rPr lang="ru-RU" sz="2400" dirty="0"/>
              <a:t>Задача 2: Транслировать преимущества в рекламе и соцсетях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1192C7-ADBC-CB23-DDEA-7E715BA07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079" y="1717738"/>
            <a:ext cx="3606256" cy="671100"/>
          </a:xfrm>
        </p:spPr>
        <p:txBody>
          <a:bodyPr/>
          <a:lstStyle/>
          <a:p>
            <a:pPr marL="139700" indent="0" algn="l">
              <a:lnSpc>
                <a:spcPct val="200000"/>
              </a:lnSpc>
            </a:pPr>
            <a:r>
              <a:rPr lang="ru-RU" sz="1400" dirty="0"/>
              <a:t>            Создать рекламную кампанию           для </a:t>
            </a:r>
            <a:r>
              <a:rPr lang="ru-RU" sz="1400" b="1" dirty="0"/>
              <a:t>каждого преимущества</a:t>
            </a:r>
            <a:r>
              <a:rPr lang="ru-RU" sz="1400" dirty="0"/>
              <a:t>: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Безопасность: оборудование и врач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Сертифицированные тренеры: работа с детьми </a:t>
            </a:r>
          </a:p>
          <a:p>
            <a:pPr marL="425450" indent="-285750" algn="l">
              <a:buFont typeface="Arial" panose="020B0604020202020204" pitchFamily="34" charset="0"/>
              <a:buChar char="•"/>
            </a:pPr>
            <a:r>
              <a:rPr lang="ru-RU" sz="1400" dirty="0"/>
              <a:t>Оборудование, 40 фитнес-программ, 3 зала, безопасность, квалифицированные тренеры</a:t>
            </a:r>
          </a:p>
          <a:p>
            <a:pPr algn="l"/>
            <a:endParaRPr lang="ru-RU" dirty="0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2A2D7B0D-651D-7888-0F4F-432BC59F468D}"/>
              </a:ext>
            </a:extLst>
          </p:cNvPr>
          <p:cNvSpPr txBox="1">
            <a:spLocks/>
          </p:cNvSpPr>
          <p:nvPr/>
        </p:nvSpPr>
        <p:spPr>
          <a:xfrm>
            <a:off x="4288715" y="1716997"/>
            <a:ext cx="4740986" cy="2713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gtree"/>
              <a:buNone/>
              <a:defRPr sz="1600" b="0" i="0" u="none" strike="noStrike" cap="none">
                <a:solidFill>
                  <a:schemeClr val="dk2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"/>
              <a:buNone/>
              <a:defRPr sz="1400" b="0" i="0" u="none" strike="noStrike" cap="non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marL="139700" indent="0" algn="l">
              <a:lnSpc>
                <a:spcPct val="200000"/>
              </a:lnSpc>
            </a:pPr>
            <a:r>
              <a:rPr lang="ru-RU" sz="1400" dirty="0">
                <a:solidFill>
                  <a:schemeClr val="accent1"/>
                </a:solidFill>
              </a:rPr>
              <a:t>            Запустить пиар-кампанию для тренеров — </a:t>
            </a:r>
          </a:p>
          <a:p>
            <a:pPr marL="139700" indent="0" algn="l">
              <a:lnSpc>
                <a:spcPct val="150000"/>
              </a:lnSpc>
            </a:pPr>
            <a:r>
              <a:rPr lang="ru-RU" sz="1400" b="1" dirty="0">
                <a:solidFill>
                  <a:schemeClr val="accent1"/>
                </a:solidFill>
              </a:rPr>
              <a:t>интервью в газету/интернет-сообщество </a:t>
            </a:r>
            <a:r>
              <a:rPr lang="ru-RU" sz="1400" dirty="0">
                <a:solidFill>
                  <a:schemeClr val="accent1"/>
                </a:solidFill>
              </a:rPr>
              <a:t>или </a:t>
            </a:r>
            <a:r>
              <a:rPr lang="ru-RU" sz="1400" b="1" dirty="0">
                <a:solidFill>
                  <a:schemeClr val="accent1"/>
                </a:solidFill>
              </a:rPr>
              <a:t>статья от тренера, затем репост в соцсети:</a:t>
            </a:r>
          </a:p>
          <a:p>
            <a:pPr marL="425450" indent="-285750" algn="l">
              <a:lnSpc>
                <a:spcPct val="150000"/>
              </a:lnSpc>
              <a:buClr>
                <a:srgbClr val="55D8D4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</a:rPr>
              <a:t>Реклама у блогеров-мамочек для грудничковых ванн</a:t>
            </a:r>
          </a:p>
          <a:p>
            <a:pPr marL="425450" indent="-285750" algn="l">
              <a:lnSpc>
                <a:spcPct val="150000"/>
              </a:lnSpc>
              <a:buClr>
                <a:srgbClr val="55D8D4"/>
              </a:buClr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accent1"/>
                </a:solidFill>
              </a:rPr>
              <a:t>Выкладывать посты с трансляцией преимуществ</a:t>
            </a:r>
          </a:p>
          <a:p>
            <a:pPr algn="l"/>
            <a:endParaRPr lang="ru-RU" sz="1400" dirty="0">
              <a:solidFill>
                <a:schemeClr val="accent1"/>
              </a:solidFill>
            </a:endParaRPr>
          </a:p>
        </p:txBody>
      </p:sp>
      <p:pic>
        <p:nvPicPr>
          <p:cNvPr id="22" name="Google Shape;373;p42">
            <a:extLst>
              <a:ext uri="{FF2B5EF4-FFF2-40B4-BE49-F238E27FC236}">
                <a16:creationId xmlns:a16="http://schemas.microsoft.com/office/drawing/2014/main" id="{2B9DABC0-9728-1728-26AF-772CE8EC54D3}"/>
              </a:ext>
            </a:extLst>
          </p:cNvPr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287712" flipH="1">
            <a:off x="8070568" y="-549034"/>
            <a:ext cx="1235389" cy="123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80;p42">
            <a:extLst>
              <a:ext uri="{FF2B5EF4-FFF2-40B4-BE49-F238E27FC236}">
                <a16:creationId xmlns:a16="http://schemas.microsoft.com/office/drawing/2014/main" id="{C21ED3D2-205D-FAD3-D0EC-477B72C589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584398" y="4485373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81;p42">
            <a:extLst>
              <a:ext uri="{FF2B5EF4-FFF2-40B4-BE49-F238E27FC236}">
                <a16:creationId xmlns:a16="http://schemas.microsoft.com/office/drawing/2014/main" id="{5B483248-28F9-D16A-1C93-AABFE901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2537" y="68123"/>
            <a:ext cx="293800" cy="2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57;p41">
            <a:extLst>
              <a:ext uri="{FF2B5EF4-FFF2-40B4-BE49-F238E27FC236}">
                <a16:creationId xmlns:a16="http://schemas.microsoft.com/office/drawing/2014/main" id="{D4C9A6D0-BDB6-B133-D6C7-9D4AD7BF65C8}"/>
              </a:ext>
            </a:extLst>
          </p:cNvPr>
          <p:cNvSpPr txBox="1">
            <a:spLocks/>
          </p:cNvSpPr>
          <p:nvPr/>
        </p:nvSpPr>
        <p:spPr>
          <a:xfrm>
            <a:off x="684129" y="1828900"/>
            <a:ext cx="482401" cy="48942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01</a:t>
            </a:r>
          </a:p>
        </p:txBody>
      </p:sp>
      <p:sp>
        <p:nvSpPr>
          <p:cNvPr id="5" name="Google Shape;358;p41">
            <a:extLst>
              <a:ext uri="{FF2B5EF4-FFF2-40B4-BE49-F238E27FC236}">
                <a16:creationId xmlns:a16="http://schemas.microsoft.com/office/drawing/2014/main" id="{A5264187-F1F9-7BC6-3054-CAA946B258BF}"/>
              </a:ext>
            </a:extLst>
          </p:cNvPr>
          <p:cNvSpPr txBox="1">
            <a:spLocks/>
          </p:cNvSpPr>
          <p:nvPr/>
        </p:nvSpPr>
        <p:spPr>
          <a:xfrm>
            <a:off x="4478764" y="1808055"/>
            <a:ext cx="482401" cy="490466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0</a:t>
            </a:r>
            <a:r>
              <a:rPr lang="ru-RU" sz="1600" b="1" dirty="0">
                <a:solidFill>
                  <a:schemeClr val="tx1"/>
                </a:solidFill>
                <a:latin typeface="Franklin Gothic Medium" panose="020B0603020102020204" pitchFamily="34" charset="0"/>
              </a:rPr>
              <a:t>2</a:t>
            </a:r>
            <a:endParaRPr lang="en" sz="1600" b="1" dirty="0">
              <a:solidFill>
                <a:schemeClr val="tx1"/>
              </a:solidFill>
              <a:latin typeface="Franklin Gothic Medium" panose="020B0603020102020204" pitchFamily="34" charset="0"/>
            </a:endParaRPr>
          </a:p>
        </p:txBody>
      </p:sp>
      <p:pic>
        <p:nvPicPr>
          <p:cNvPr id="6" name="Google Shape;381;p42">
            <a:extLst>
              <a:ext uri="{FF2B5EF4-FFF2-40B4-BE49-F238E27FC236}">
                <a16:creationId xmlns:a16="http://schemas.microsoft.com/office/drawing/2014/main" id="{EA1465B0-C042-9839-BF4A-40A7A34201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3416" y="3367583"/>
            <a:ext cx="293800" cy="293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69452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EE8EA9-1AA0-34C0-4FD0-E93ABE52D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006" y="-505809"/>
            <a:ext cx="6491515" cy="1374300"/>
          </a:xfrm>
        </p:spPr>
        <p:txBody>
          <a:bodyPr/>
          <a:lstStyle/>
          <a:p>
            <a:pPr algn="ctr"/>
            <a:r>
              <a:rPr lang="ru-RU" sz="2400" dirty="0"/>
              <a:t>Задача 3: Выстроить систему лояльности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01192C7-ADBC-CB23-DDEA-7E715BA07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881" y="1053179"/>
            <a:ext cx="5332897" cy="3037142"/>
          </a:xfrm>
        </p:spPr>
        <p:txBody>
          <a:bodyPr/>
          <a:lstStyle/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Открытые соревнования для детского бассейна 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Скидка 10% за приведенного друга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Организованный выезд на лыжах для членов клуба 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Мастер-классы для не-членов клуба со скидкой на первое посещение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Открытые соревнования по теннису/сквошу для всех желающих зрителей со скидкой на первое посещение 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 err="1"/>
              <a:t>Тренажерка</a:t>
            </a:r>
            <a:r>
              <a:rPr lang="ru-RU" sz="1400" dirty="0"/>
              <a:t>: тренеры, статьи в СМИ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Коллаборация со спортивным блогером</a:t>
            </a:r>
          </a:p>
          <a:p>
            <a:pPr marL="4254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1400" dirty="0"/>
              <a:t>Открытые соревнование с бесплатным посещением врача при покупке абонемента 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/>
          </a:p>
        </p:txBody>
      </p:sp>
      <p:pic>
        <p:nvPicPr>
          <p:cNvPr id="22" name="Google Shape;373;p42">
            <a:extLst>
              <a:ext uri="{FF2B5EF4-FFF2-40B4-BE49-F238E27FC236}">
                <a16:creationId xmlns:a16="http://schemas.microsoft.com/office/drawing/2014/main" id="{2B9DABC0-9728-1728-26AF-772CE8EC54D3}"/>
              </a:ext>
            </a:extLst>
          </p:cNvPr>
          <p:cNvPicPr preferRelativeResize="0"/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287712" flipH="1">
            <a:off x="-267378" y="4139669"/>
            <a:ext cx="1235389" cy="1234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380;p42">
            <a:extLst>
              <a:ext uri="{FF2B5EF4-FFF2-40B4-BE49-F238E27FC236}">
                <a16:creationId xmlns:a16="http://schemas.microsoft.com/office/drawing/2014/main" id="{C21ED3D2-205D-FAD3-D0EC-477B72C589A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820567" y="3144686"/>
            <a:ext cx="380101" cy="380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81;p42">
            <a:extLst>
              <a:ext uri="{FF2B5EF4-FFF2-40B4-BE49-F238E27FC236}">
                <a16:creationId xmlns:a16="http://schemas.microsoft.com/office/drawing/2014/main" id="{5B483248-28F9-D16A-1C93-AABFE90184F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262537" y="68123"/>
            <a:ext cx="293800" cy="2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81;p42">
            <a:extLst>
              <a:ext uri="{FF2B5EF4-FFF2-40B4-BE49-F238E27FC236}">
                <a16:creationId xmlns:a16="http://schemas.microsoft.com/office/drawing/2014/main" id="{EA1465B0-C042-9839-BF4A-40A7A342017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68358" y="2277950"/>
            <a:ext cx="293800" cy="2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2F93924-4771-1849-4685-D2D3C9FC6D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67" r="16667"/>
          <a:stretch/>
        </p:blipFill>
        <p:spPr>
          <a:xfrm>
            <a:off x="6161960" y="868491"/>
            <a:ext cx="1922860" cy="192286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B28F7E1-48E6-9457-1EFE-67FFD1AD249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 rotWithShape="1">
          <a:blip r:embed="rId5"/>
          <a:srcRect l="24215" t="18232" r="14287" b="16047"/>
          <a:stretch/>
        </p:blipFill>
        <p:spPr>
          <a:xfrm>
            <a:off x="6147444" y="2995028"/>
            <a:ext cx="1951892" cy="192286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1707260"/>
      </p:ext>
    </p:extLst>
  </p:cSld>
  <p:clrMapOvr>
    <a:masterClrMapping/>
  </p:clrMapOvr>
</p:sld>
</file>

<file path=ppt/theme/theme1.xml><?xml version="1.0" encoding="utf-8"?>
<a:theme xmlns:a="http://schemas.openxmlformats.org/drawingml/2006/main" name="Working Out by Slidesgo">
  <a:themeElements>
    <a:clrScheme name="Simple Light">
      <a:dk1>
        <a:srgbClr val="FFFFFF"/>
      </a:dk1>
      <a:lt1>
        <a:srgbClr val="252624"/>
      </a:lt1>
      <a:dk2>
        <a:srgbClr val="87E45E"/>
      </a:dk2>
      <a:lt2>
        <a:srgbClr val="309A70"/>
      </a:lt2>
      <a:accent1>
        <a:srgbClr val="33C8CF"/>
      </a:accent1>
      <a:accent2>
        <a:srgbClr val="49AFD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</TotalTime>
  <Words>1398</Words>
  <Application>Microsoft Office PowerPoint</Application>
  <PresentationFormat>Экран (16:9)</PresentationFormat>
  <Paragraphs>261</Paragraphs>
  <Slides>22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31" baseType="lpstr">
      <vt:lpstr>Figtree</vt:lpstr>
      <vt:lpstr>Bebas Neue</vt:lpstr>
      <vt:lpstr>Arial</vt:lpstr>
      <vt:lpstr>Candara</vt:lpstr>
      <vt:lpstr>Times New Roman</vt:lpstr>
      <vt:lpstr>Barlow Medium</vt:lpstr>
      <vt:lpstr>Anaheim</vt:lpstr>
      <vt:lpstr>Franklin Gothic Medium</vt:lpstr>
      <vt:lpstr>Working Out by Slidesgo</vt:lpstr>
      <vt:lpstr>Презентация PowerPoint</vt:lpstr>
      <vt:lpstr>Целевая аудитория</vt:lpstr>
      <vt:lpstr>Глобальная цель бизнеса</vt:lpstr>
      <vt:lpstr>Маркетинговая цель</vt:lpstr>
      <vt:lpstr>Коммуникационная стратегия</vt:lpstr>
      <vt:lpstr>Задача 1: Сформировать преимущества бренда</vt:lpstr>
      <vt:lpstr>Задача 1: Сформировать преимущества бренда</vt:lpstr>
      <vt:lpstr>Задача 2: Транслировать преимущества в рекламе и соцсетях</vt:lpstr>
      <vt:lpstr>Задача 3: Выстроить систему лояльности</vt:lpstr>
      <vt:lpstr>Анализ конкурентов</vt:lpstr>
      <vt:lpstr>Тренажерные залы</vt:lpstr>
      <vt:lpstr>Детские бассейны </vt:lpstr>
      <vt:lpstr>Уникальное торговое предложение</vt:lpstr>
      <vt:lpstr>Проблемы маркетинга</vt:lpstr>
      <vt:lpstr>Проблемы бизнеса </vt:lpstr>
      <vt:lpstr>Коммуникационное сообщение</vt:lpstr>
      <vt:lpstr>01</vt:lpstr>
      <vt:lpstr>Необходимые решения в продуктовой, ценовой и сбытовой политике   </vt:lpstr>
      <vt:lpstr>Примерный бюджет  </vt:lpstr>
      <vt:lpstr>Примерный бюджет  </vt:lpstr>
      <vt:lpstr>Примерный бюджет  </vt:lpstr>
      <vt:lpstr>Подходы к оценке эффективности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</dc:creator>
  <cp:lastModifiedBy>Мария Некрасова</cp:lastModifiedBy>
  <cp:revision>7</cp:revision>
  <dcterms:modified xsi:type="dcterms:W3CDTF">2023-12-15T15:55:03Z</dcterms:modified>
</cp:coreProperties>
</file>